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18" r:id="rId1"/>
    <p:sldMasterId id="2147484542" r:id="rId2"/>
    <p:sldMasterId id="2147484571" r:id="rId3"/>
  </p:sldMasterIdLst>
  <p:notesMasterIdLst>
    <p:notesMasterId r:id="rId43"/>
  </p:notesMasterIdLst>
  <p:handoutMasterIdLst>
    <p:handoutMasterId r:id="rId44"/>
  </p:handoutMasterIdLst>
  <p:sldIdLst>
    <p:sldId id="1489" r:id="rId4"/>
    <p:sldId id="1562" r:id="rId5"/>
    <p:sldId id="1563" r:id="rId6"/>
    <p:sldId id="1609" r:id="rId7"/>
    <p:sldId id="1564" r:id="rId8"/>
    <p:sldId id="1565" r:id="rId9"/>
    <p:sldId id="1566" r:id="rId10"/>
    <p:sldId id="1622" r:id="rId11"/>
    <p:sldId id="1623" r:id="rId12"/>
    <p:sldId id="1570" r:id="rId13"/>
    <p:sldId id="1571" r:id="rId14"/>
    <p:sldId id="1572" r:id="rId15"/>
    <p:sldId id="1573" r:id="rId16"/>
    <p:sldId id="1605" r:id="rId17"/>
    <p:sldId id="1617" r:id="rId18"/>
    <p:sldId id="1610" r:id="rId19"/>
    <p:sldId id="1574" r:id="rId20"/>
    <p:sldId id="1576" r:id="rId21"/>
    <p:sldId id="1621" r:id="rId22"/>
    <p:sldId id="1577" r:id="rId23"/>
    <p:sldId id="1624" r:id="rId24"/>
    <p:sldId id="1579" r:id="rId25"/>
    <p:sldId id="1625" r:id="rId26"/>
    <p:sldId id="1626" r:id="rId27"/>
    <p:sldId id="1580" r:id="rId28"/>
    <p:sldId id="1581" r:id="rId29"/>
    <p:sldId id="1598" r:id="rId30"/>
    <p:sldId id="1618" r:id="rId31"/>
    <p:sldId id="1627" r:id="rId32"/>
    <p:sldId id="1583" r:id="rId33"/>
    <p:sldId id="1601" r:id="rId34"/>
    <p:sldId id="1600" r:id="rId35"/>
    <p:sldId id="1628" r:id="rId36"/>
    <p:sldId id="1608" r:id="rId37"/>
    <p:sldId id="1602" r:id="rId38"/>
    <p:sldId id="1616" r:id="rId39"/>
    <p:sldId id="1629" r:id="rId40"/>
    <p:sldId id="1554" r:id="rId41"/>
    <p:sldId id="1532"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62"/>
          </p14:sldIdLst>
        </p14:section>
        <p14:section name="Overview" id="{0CDF8B4A-9847-459D-8802-E654ABB84590}">
          <p14:sldIdLst>
            <p14:sldId id="1563"/>
            <p14:sldId id="1609"/>
            <p14:sldId id="1564"/>
            <p14:sldId id="1565"/>
            <p14:sldId id="1566"/>
            <p14:sldId id="1622"/>
            <p14:sldId id="1623"/>
            <p14:sldId id="1570"/>
            <p14:sldId id="1571"/>
            <p14:sldId id="1572"/>
          </p14:sldIdLst>
        </p14:section>
        <p14:section name="Architecture" id="{93B836CE-A272-4644-AA59-F18FC323DE6D}">
          <p14:sldIdLst>
            <p14:sldId id="1573"/>
            <p14:sldId id="1605"/>
            <p14:sldId id="1617"/>
            <p14:sldId id="1610"/>
            <p14:sldId id="1574"/>
            <p14:sldId id="1576"/>
            <p14:sldId id="1621"/>
          </p14:sldIdLst>
        </p14:section>
        <p14:section name="Deployment" id="{B5CE1D03-CF49-43D8-9581-098C263F32EC}">
          <p14:sldIdLst>
            <p14:sldId id="1577"/>
            <p14:sldId id="1624"/>
            <p14:sldId id="1579"/>
            <p14:sldId id="1625"/>
            <p14:sldId id="1626"/>
          </p14:sldIdLst>
        </p14:section>
        <p14:section name="Deployment Tasks and Integration" id="{6A615AAD-6A85-484A-89F4-077F5B1D614F}">
          <p14:sldIdLst>
            <p14:sldId id="1580"/>
            <p14:sldId id="1581"/>
            <p14:sldId id="1598"/>
            <p14:sldId id="1618"/>
            <p14:sldId id="1627"/>
            <p14:sldId id="1583"/>
            <p14:sldId id="1601"/>
            <p14:sldId id="1600"/>
            <p14:sldId id="1628"/>
            <p14:sldId id="1608"/>
          </p14:sldIdLst>
        </p14:section>
        <p14:section name="Updates" id="{CB9F1CC8-CD31-4724-96A8-42BF8F15730C}">
          <p14:sldIdLst>
            <p14:sldId id="1602"/>
            <p14:sldId id="1616"/>
            <p14:sldId id="1629"/>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53535"/>
    <a:srgbClr val="008272"/>
    <a:srgbClr val="002050"/>
    <a:srgbClr val="00188F"/>
    <a:srgbClr val="00BCF2"/>
    <a:srgbClr val="505050"/>
    <a:srgbClr val="D7D7D7"/>
    <a:srgbClr val="E81123"/>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8F48F9-7799-4B67-8644-AADFCEB7DA48}" v="2" dt="2020-03-05T18:42:11.552"/>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7" autoAdjust="0"/>
  </p:normalViewPr>
  <p:slideViewPr>
    <p:cSldViewPr snapToGrid="0">
      <p:cViewPr varScale="1">
        <p:scale>
          <a:sx n="86" d="100"/>
          <a:sy n="86" d="100"/>
        </p:scale>
        <p:origin x="372" y="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3/5/2020 1:42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3/5/2020 1:37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8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3270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924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2477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5838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149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3/5/2020 1:42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7075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8218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8286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8829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756021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93953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5374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8514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97239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863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1844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507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89867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310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22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65871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31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209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2579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280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449987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0588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982788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7854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63792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3/5/2020 1:42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3249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90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89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3/5/2020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1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3/5/2020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6078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3/5/2020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3717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1056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40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6839394" cy="2015936"/>
          </a:xfrm>
        </p:spPr>
        <p:txBody>
          <a:bodyPr/>
          <a:lstStyle>
            <a:lvl1pPr marL="0" indent="0">
              <a:buNone/>
              <a:defRPr sz="3600">
                <a:gradFill>
                  <a:gsLst>
                    <a:gs pos="1250">
                      <a:schemeClr val="tx2"/>
                    </a:gs>
                    <a:gs pos="99000">
                      <a:schemeClr val="tx2"/>
                    </a:gs>
                  </a:gsLst>
                  <a:lin ang="5400000" scaled="0"/>
                </a:gradFill>
              </a:defRPr>
            </a:lvl1pPr>
            <a:lvl2pPr marL="0" indent="0">
              <a:spcBef>
                <a:spcPts val="1200"/>
              </a:spcBef>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4115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27491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7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65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407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409361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623099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6839394" cy="2015936"/>
          </a:xfrm>
        </p:spPr>
        <p:txBody>
          <a:bodyPr/>
          <a:lstStyle>
            <a:lvl1pPr marL="0" indent="0">
              <a:buNone/>
              <a:defRPr sz="3600">
                <a:gradFill>
                  <a:gsLst>
                    <a:gs pos="1250">
                      <a:schemeClr val="tx2"/>
                    </a:gs>
                    <a:gs pos="99000">
                      <a:schemeClr val="tx2"/>
                    </a:gs>
                  </a:gsLst>
                  <a:lin ang="5400000" scaled="0"/>
                </a:gradFill>
              </a:defRPr>
            </a:lvl1pPr>
            <a:lvl2pPr marL="0" indent="0">
              <a:spcBef>
                <a:spcPts val="1200"/>
              </a:spcBef>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975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3" name="Group 2"/>
          <p:cNvGrpSpPr/>
          <p:nvPr/>
        </p:nvGrpSpPr>
        <p:grpSpPr>
          <a:xfrm>
            <a:off x="9799637" y="4792662"/>
            <a:ext cx="2504758" cy="2028748"/>
            <a:chOff x="8972507" y="3441935"/>
            <a:chExt cx="3137541" cy="2541275"/>
          </a:xfrm>
        </p:grpSpPr>
        <p:grpSp>
          <p:nvGrpSpPr>
            <p:cNvPr id="4" name="Group 3"/>
            <p:cNvGrpSpPr/>
            <p:nvPr/>
          </p:nvGrpSpPr>
          <p:grpSpPr>
            <a:xfrm>
              <a:off x="8972507" y="3441935"/>
              <a:ext cx="3137541" cy="712370"/>
              <a:chOff x="8123237" y="6119021"/>
              <a:chExt cx="3856038" cy="875503"/>
            </a:xfrm>
          </p:grpSpPr>
          <p:grpSp>
            <p:nvGrpSpPr>
              <p:cNvPr id="21" name="Group 20"/>
              <p:cNvGrpSpPr/>
              <p:nvPr/>
            </p:nvGrpSpPr>
            <p:grpSpPr>
              <a:xfrm>
                <a:off x="8533619" y="6388945"/>
                <a:ext cx="247222" cy="548763"/>
                <a:chOff x="8365516" y="6429998"/>
                <a:chExt cx="247222" cy="548763"/>
              </a:xfrm>
            </p:grpSpPr>
            <p:sp>
              <p:nvSpPr>
                <p:cNvPr id="99" name="Freeform 14"/>
                <p:cNvSpPr>
                  <a:spLocks/>
                </p:cNvSpPr>
                <p:nvPr/>
              </p:nvSpPr>
              <p:spPr bwMode="auto">
                <a:xfrm>
                  <a:off x="8365516" y="6429998"/>
                  <a:ext cx="247222" cy="54876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5"/>
                <p:cNvSpPr>
                  <a:spLocks/>
                </p:cNvSpPr>
                <p:nvPr/>
              </p:nvSpPr>
              <p:spPr bwMode="auto">
                <a:xfrm>
                  <a:off x="8388633" y="6460183"/>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p:nvSpPr>
              <p:spPr bwMode="auto">
                <a:xfrm>
                  <a:off x="8388633" y="6523571"/>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9"/>
                <p:cNvSpPr>
                  <a:spLocks/>
                </p:cNvSpPr>
                <p:nvPr/>
              </p:nvSpPr>
              <p:spPr bwMode="auto">
                <a:xfrm>
                  <a:off x="8388633" y="6586960"/>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1"/>
                <p:cNvSpPr>
                  <a:spLocks/>
                </p:cNvSpPr>
                <p:nvPr/>
              </p:nvSpPr>
              <p:spPr bwMode="auto">
                <a:xfrm>
                  <a:off x="8388633" y="6650348"/>
                  <a:ext cx="195851" cy="4407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3"/>
                <p:cNvSpPr>
                  <a:spLocks/>
                </p:cNvSpPr>
                <p:nvPr/>
              </p:nvSpPr>
              <p:spPr bwMode="auto">
                <a:xfrm>
                  <a:off x="8388633" y="6714340"/>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p:cNvSpPr>
                <p:nvPr/>
              </p:nvSpPr>
              <p:spPr bwMode="auto">
                <a:xfrm>
                  <a:off x="8388633" y="6841117"/>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p:nvSpPr>
              <p:spPr bwMode="auto">
                <a:xfrm>
                  <a:off x="8388633" y="6904506"/>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5"/>
                <p:cNvSpPr>
                  <a:spLocks/>
                </p:cNvSpPr>
                <p:nvPr/>
              </p:nvSpPr>
              <p:spPr bwMode="auto">
                <a:xfrm>
                  <a:off x="8388633" y="6777729"/>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16"/>
                <p:cNvSpPr>
                  <a:spLocks noChangeArrowheads="1"/>
                </p:cNvSpPr>
                <p:nvPr/>
              </p:nvSpPr>
              <p:spPr bwMode="auto">
                <a:xfrm>
                  <a:off x="8531187" y="6475275"/>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18"/>
                <p:cNvSpPr>
                  <a:spLocks noChangeArrowheads="1"/>
                </p:cNvSpPr>
                <p:nvPr/>
              </p:nvSpPr>
              <p:spPr bwMode="auto">
                <a:xfrm>
                  <a:off x="8531187" y="6538664"/>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0"/>
                <p:cNvSpPr>
                  <a:spLocks noChangeArrowheads="1"/>
                </p:cNvSpPr>
                <p:nvPr/>
              </p:nvSpPr>
              <p:spPr bwMode="auto">
                <a:xfrm>
                  <a:off x="8531187" y="6602052"/>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
                <p:cNvSpPr>
                  <a:spLocks noChangeArrowheads="1"/>
                </p:cNvSpPr>
                <p:nvPr/>
              </p:nvSpPr>
              <p:spPr bwMode="auto">
                <a:xfrm>
                  <a:off x="8531187" y="6665441"/>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
                <p:cNvSpPr>
                  <a:spLocks noChangeArrowheads="1"/>
                </p:cNvSpPr>
                <p:nvPr/>
              </p:nvSpPr>
              <p:spPr bwMode="auto">
                <a:xfrm>
                  <a:off x="8531187" y="6728829"/>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6"/>
                <p:cNvSpPr>
                  <a:spLocks noChangeArrowheads="1"/>
                </p:cNvSpPr>
                <p:nvPr/>
              </p:nvSpPr>
              <p:spPr bwMode="auto">
                <a:xfrm>
                  <a:off x="8531187" y="6792218"/>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8"/>
                <p:cNvSpPr>
                  <a:spLocks noChangeArrowheads="1"/>
                </p:cNvSpPr>
                <p:nvPr/>
              </p:nvSpPr>
              <p:spPr bwMode="auto">
                <a:xfrm>
                  <a:off x="8531187" y="6856210"/>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70"/>
                <p:cNvSpPr>
                  <a:spLocks noChangeArrowheads="1"/>
                </p:cNvSpPr>
                <p:nvPr/>
              </p:nvSpPr>
              <p:spPr bwMode="auto">
                <a:xfrm>
                  <a:off x="8531187" y="6919598"/>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16"/>
                <p:cNvSpPr>
                  <a:spLocks noChangeArrowheads="1"/>
                </p:cNvSpPr>
                <p:nvPr/>
              </p:nvSpPr>
              <p:spPr bwMode="auto">
                <a:xfrm>
                  <a:off x="8528618" y="6475275"/>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18"/>
                <p:cNvSpPr>
                  <a:spLocks noChangeArrowheads="1"/>
                </p:cNvSpPr>
                <p:nvPr/>
              </p:nvSpPr>
              <p:spPr bwMode="auto">
                <a:xfrm>
                  <a:off x="8528618" y="6538664"/>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0"/>
                <p:cNvSpPr>
                  <a:spLocks noChangeArrowheads="1"/>
                </p:cNvSpPr>
                <p:nvPr/>
              </p:nvSpPr>
              <p:spPr bwMode="auto">
                <a:xfrm>
                  <a:off x="8528618" y="6602052"/>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
                <p:cNvSpPr>
                  <a:spLocks noChangeArrowheads="1"/>
                </p:cNvSpPr>
                <p:nvPr/>
              </p:nvSpPr>
              <p:spPr bwMode="auto">
                <a:xfrm>
                  <a:off x="8528618" y="6665441"/>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4"/>
                <p:cNvSpPr>
                  <a:spLocks noChangeArrowheads="1"/>
                </p:cNvSpPr>
                <p:nvPr/>
              </p:nvSpPr>
              <p:spPr bwMode="auto">
                <a:xfrm>
                  <a:off x="8528618" y="6728829"/>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6"/>
                <p:cNvSpPr>
                  <a:spLocks noChangeArrowheads="1"/>
                </p:cNvSpPr>
                <p:nvPr/>
              </p:nvSpPr>
              <p:spPr bwMode="auto">
                <a:xfrm>
                  <a:off x="8528618" y="6792218"/>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8"/>
                <p:cNvSpPr>
                  <a:spLocks noChangeArrowheads="1"/>
                </p:cNvSpPr>
                <p:nvPr/>
              </p:nvSpPr>
              <p:spPr bwMode="auto">
                <a:xfrm>
                  <a:off x="8528618" y="6856210"/>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70"/>
                <p:cNvSpPr>
                  <a:spLocks noChangeArrowheads="1"/>
                </p:cNvSpPr>
                <p:nvPr/>
              </p:nvSpPr>
              <p:spPr bwMode="auto">
                <a:xfrm>
                  <a:off x="8528618" y="6919598"/>
                  <a:ext cx="14769" cy="1388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11467870" y="6260695"/>
                <a:ext cx="247222" cy="548763"/>
                <a:chOff x="11323637" y="6325659"/>
                <a:chExt cx="247222" cy="548763"/>
              </a:xfrm>
            </p:grpSpPr>
            <p:sp>
              <p:nvSpPr>
                <p:cNvPr id="82" name="Freeform 14"/>
                <p:cNvSpPr>
                  <a:spLocks/>
                </p:cNvSpPr>
                <p:nvPr/>
              </p:nvSpPr>
              <p:spPr bwMode="auto">
                <a:xfrm>
                  <a:off x="11323637" y="6325659"/>
                  <a:ext cx="247222" cy="54876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5"/>
                <p:cNvSpPr>
                  <a:spLocks/>
                </p:cNvSpPr>
                <p:nvPr/>
              </p:nvSpPr>
              <p:spPr bwMode="auto">
                <a:xfrm>
                  <a:off x="11346754" y="6355844"/>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6"/>
                <p:cNvSpPr>
                  <a:spLocks noChangeArrowheads="1"/>
                </p:cNvSpPr>
                <p:nvPr/>
              </p:nvSpPr>
              <p:spPr bwMode="auto">
                <a:xfrm>
                  <a:off x="11486739" y="6370936"/>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p:nvSpPr>
              <p:spPr bwMode="auto">
                <a:xfrm>
                  <a:off x="11346754" y="6419232"/>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
                <p:cNvSpPr>
                  <a:spLocks noChangeArrowheads="1"/>
                </p:cNvSpPr>
                <p:nvPr/>
              </p:nvSpPr>
              <p:spPr bwMode="auto">
                <a:xfrm>
                  <a:off x="11486739" y="6434325"/>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9"/>
                <p:cNvSpPr>
                  <a:spLocks/>
                </p:cNvSpPr>
                <p:nvPr/>
              </p:nvSpPr>
              <p:spPr bwMode="auto">
                <a:xfrm>
                  <a:off x="11346754" y="6482621"/>
                  <a:ext cx="195851" cy="4346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0"/>
                <p:cNvSpPr>
                  <a:spLocks noChangeArrowheads="1"/>
                </p:cNvSpPr>
                <p:nvPr/>
              </p:nvSpPr>
              <p:spPr bwMode="auto">
                <a:xfrm>
                  <a:off x="11486739" y="6497713"/>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p:nvSpPr>
              <p:spPr bwMode="auto">
                <a:xfrm>
                  <a:off x="11346754" y="6546009"/>
                  <a:ext cx="195851" cy="4407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22"/>
                <p:cNvSpPr>
                  <a:spLocks noChangeArrowheads="1"/>
                </p:cNvSpPr>
                <p:nvPr/>
              </p:nvSpPr>
              <p:spPr bwMode="auto">
                <a:xfrm>
                  <a:off x="11486739" y="6561102"/>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p:cNvSpPr>
                <p:nvPr/>
              </p:nvSpPr>
              <p:spPr bwMode="auto">
                <a:xfrm>
                  <a:off x="11346754" y="6610001"/>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4"/>
                <p:cNvSpPr>
                  <a:spLocks noChangeArrowheads="1"/>
                </p:cNvSpPr>
                <p:nvPr/>
              </p:nvSpPr>
              <p:spPr bwMode="auto">
                <a:xfrm>
                  <a:off x="11486739" y="6624490"/>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26"/>
                <p:cNvSpPr>
                  <a:spLocks noChangeArrowheads="1"/>
                </p:cNvSpPr>
                <p:nvPr/>
              </p:nvSpPr>
              <p:spPr bwMode="auto">
                <a:xfrm>
                  <a:off x="11486739" y="6687879"/>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
                <p:cNvSpPr>
                  <a:spLocks/>
                </p:cNvSpPr>
                <p:nvPr/>
              </p:nvSpPr>
              <p:spPr bwMode="auto">
                <a:xfrm>
                  <a:off x="11346754" y="6736778"/>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8"/>
                <p:cNvSpPr>
                  <a:spLocks noChangeArrowheads="1"/>
                </p:cNvSpPr>
                <p:nvPr/>
              </p:nvSpPr>
              <p:spPr bwMode="auto">
                <a:xfrm>
                  <a:off x="11486739" y="6751871"/>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
                <p:cNvSpPr>
                  <a:spLocks/>
                </p:cNvSpPr>
                <p:nvPr/>
              </p:nvSpPr>
              <p:spPr bwMode="auto">
                <a:xfrm>
                  <a:off x="11346754" y="6800167"/>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70"/>
                <p:cNvSpPr>
                  <a:spLocks noChangeArrowheads="1"/>
                </p:cNvSpPr>
                <p:nvPr/>
              </p:nvSpPr>
              <p:spPr bwMode="auto">
                <a:xfrm>
                  <a:off x="11486739" y="6815259"/>
                  <a:ext cx="14769" cy="138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5"/>
                <p:cNvSpPr>
                  <a:spLocks/>
                </p:cNvSpPr>
                <p:nvPr/>
              </p:nvSpPr>
              <p:spPr bwMode="auto">
                <a:xfrm>
                  <a:off x="11346754" y="6673390"/>
                  <a:ext cx="195851" cy="4346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Freeform 11"/>
              <p:cNvSpPr>
                <a:spLocks/>
              </p:cNvSpPr>
              <p:nvPr/>
            </p:nvSpPr>
            <p:spPr bwMode="auto">
              <a:xfrm>
                <a:off x="8123237" y="6183312"/>
                <a:ext cx="3856038" cy="811212"/>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7 h 511"/>
                  <a:gd name="T40" fmla="*/ 601 w 2687"/>
                  <a:gd name="T41" fmla="*/ 202 h 511"/>
                  <a:gd name="T42" fmla="*/ 505 w 2687"/>
                  <a:gd name="T43" fmla="*/ 247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7"/>
                    </a:lnTo>
                    <a:lnTo>
                      <a:pt x="601" y="247"/>
                    </a:lnTo>
                    <a:lnTo>
                      <a:pt x="601" y="202"/>
                    </a:lnTo>
                    <a:lnTo>
                      <a:pt x="505" y="202"/>
                    </a:lnTo>
                    <a:lnTo>
                      <a:pt x="505" y="247"/>
                    </a:lnTo>
                    <a:lnTo>
                      <a:pt x="473" y="247"/>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10565076" y="6119021"/>
                <a:ext cx="368825" cy="818687"/>
                <a:chOff x="10412676" y="6175837"/>
                <a:chExt cx="368825" cy="818687"/>
              </a:xfrm>
            </p:grpSpPr>
            <p:sp>
              <p:nvSpPr>
                <p:cNvPr id="25" name="Freeform 14"/>
                <p:cNvSpPr>
                  <a:spLocks/>
                </p:cNvSpPr>
                <p:nvPr/>
              </p:nvSpPr>
              <p:spPr bwMode="auto">
                <a:xfrm>
                  <a:off x="10412676" y="6175837"/>
                  <a:ext cx="368825" cy="818687"/>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6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10447164" y="6220869"/>
                  <a:ext cx="292186" cy="6484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6"/>
                <p:cNvSpPr>
                  <a:spLocks noChangeArrowheads="1"/>
                </p:cNvSpPr>
                <p:nvPr/>
              </p:nvSpPr>
              <p:spPr bwMode="auto">
                <a:xfrm>
                  <a:off x="10656005" y="6243385"/>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10447164" y="6315437"/>
                  <a:ext cx="292186" cy="6484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8"/>
                <p:cNvSpPr>
                  <a:spLocks noChangeArrowheads="1"/>
                </p:cNvSpPr>
                <p:nvPr/>
              </p:nvSpPr>
              <p:spPr bwMode="auto">
                <a:xfrm>
                  <a:off x="10656005" y="6337953"/>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9"/>
                <p:cNvSpPr>
                  <a:spLocks/>
                </p:cNvSpPr>
                <p:nvPr/>
              </p:nvSpPr>
              <p:spPr bwMode="auto">
                <a:xfrm>
                  <a:off x="10447164" y="6410005"/>
                  <a:ext cx="292186" cy="64846"/>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10656005" y="6432521"/>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10447164" y="6504572"/>
                  <a:ext cx="292186" cy="65747"/>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10656005" y="6527089"/>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10447164" y="6600041"/>
                  <a:ext cx="292186" cy="6484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24"/>
                <p:cNvSpPr>
                  <a:spLocks noChangeArrowheads="1"/>
                </p:cNvSpPr>
                <p:nvPr/>
              </p:nvSpPr>
              <p:spPr bwMode="auto">
                <a:xfrm>
                  <a:off x="10656005" y="6621656"/>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10447164" y="6694609"/>
                  <a:ext cx="292186" cy="6484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26"/>
                <p:cNvSpPr>
                  <a:spLocks noChangeArrowheads="1"/>
                </p:cNvSpPr>
                <p:nvPr/>
              </p:nvSpPr>
              <p:spPr bwMode="auto">
                <a:xfrm>
                  <a:off x="10656005" y="6716224"/>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10447164" y="6789176"/>
                  <a:ext cx="292186" cy="6484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28"/>
                <p:cNvSpPr>
                  <a:spLocks noChangeArrowheads="1"/>
                </p:cNvSpPr>
                <p:nvPr/>
              </p:nvSpPr>
              <p:spPr bwMode="auto">
                <a:xfrm>
                  <a:off x="10656005" y="6811693"/>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10447164" y="6883744"/>
                  <a:ext cx="292186" cy="64846"/>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409AE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30"/>
                <p:cNvSpPr>
                  <a:spLocks noChangeArrowheads="1"/>
                </p:cNvSpPr>
                <p:nvPr/>
              </p:nvSpPr>
              <p:spPr bwMode="auto">
                <a:xfrm>
                  <a:off x="10467282" y="6234379"/>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31"/>
                <p:cNvSpPr>
                  <a:spLocks noChangeArrowheads="1"/>
                </p:cNvSpPr>
                <p:nvPr/>
              </p:nvSpPr>
              <p:spPr bwMode="auto">
                <a:xfrm>
                  <a:off x="10489315" y="6234379"/>
                  <a:ext cx="13412"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32"/>
                <p:cNvSpPr>
                  <a:spLocks noChangeArrowheads="1"/>
                </p:cNvSpPr>
                <p:nvPr/>
              </p:nvSpPr>
              <p:spPr bwMode="auto">
                <a:xfrm>
                  <a:off x="10510391" y="6234379"/>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33"/>
                <p:cNvSpPr>
                  <a:spLocks noChangeArrowheads="1"/>
                </p:cNvSpPr>
                <p:nvPr/>
              </p:nvSpPr>
              <p:spPr bwMode="auto">
                <a:xfrm>
                  <a:off x="10531467" y="6234379"/>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34"/>
                <p:cNvSpPr>
                  <a:spLocks noChangeArrowheads="1"/>
                </p:cNvSpPr>
                <p:nvPr/>
              </p:nvSpPr>
              <p:spPr bwMode="auto">
                <a:xfrm>
                  <a:off x="10554458" y="6234379"/>
                  <a:ext cx="12454"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35"/>
                <p:cNvSpPr>
                  <a:spLocks noChangeArrowheads="1"/>
                </p:cNvSpPr>
                <p:nvPr/>
              </p:nvSpPr>
              <p:spPr bwMode="auto">
                <a:xfrm>
                  <a:off x="10467282" y="6328947"/>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36"/>
                <p:cNvSpPr>
                  <a:spLocks noChangeArrowheads="1"/>
                </p:cNvSpPr>
                <p:nvPr/>
              </p:nvSpPr>
              <p:spPr bwMode="auto">
                <a:xfrm>
                  <a:off x="10489315" y="6328947"/>
                  <a:ext cx="13412"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37"/>
                <p:cNvSpPr>
                  <a:spLocks noChangeArrowheads="1"/>
                </p:cNvSpPr>
                <p:nvPr/>
              </p:nvSpPr>
              <p:spPr bwMode="auto">
                <a:xfrm>
                  <a:off x="10510391" y="6328947"/>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38"/>
                <p:cNvSpPr>
                  <a:spLocks noChangeArrowheads="1"/>
                </p:cNvSpPr>
                <p:nvPr/>
              </p:nvSpPr>
              <p:spPr bwMode="auto">
                <a:xfrm>
                  <a:off x="10531467" y="6328947"/>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39"/>
                <p:cNvSpPr>
                  <a:spLocks noChangeArrowheads="1"/>
                </p:cNvSpPr>
                <p:nvPr/>
              </p:nvSpPr>
              <p:spPr bwMode="auto">
                <a:xfrm>
                  <a:off x="10554458" y="6328947"/>
                  <a:ext cx="12454"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40"/>
                <p:cNvSpPr>
                  <a:spLocks noChangeArrowheads="1"/>
                </p:cNvSpPr>
                <p:nvPr/>
              </p:nvSpPr>
              <p:spPr bwMode="auto">
                <a:xfrm>
                  <a:off x="10467282" y="6424415"/>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41"/>
                <p:cNvSpPr>
                  <a:spLocks noChangeArrowheads="1"/>
                </p:cNvSpPr>
                <p:nvPr/>
              </p:nvSpPr>
              <p:spPr bwMode="auto">
                <a:xfrm>
                  <a:off x="10489315" y="6424415"/>
                  <a:ext cx="13412"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42"/>
                <p:cNvSpPr>
                  <a:spLocks noChangeArrowheads="1"/>
                </p:cNvSpPr>
                <p:nvPr/>
              </p:nvSpPr>
              <p:spPr bwMode="auto">
                <a:xfrm>
                  <a:off x="10510391" y="6424415"/>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10531467" y="6424415"/>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0554458" y="6424415"/>
                  <a:ext cx="12454"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10467282" y="6518983"/>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46"/>
                <p:cNvSpPr>
                  <a:spLocks noChangeArrowheads="1"/>
                </p:cNvSpPr>
                <p:nvPr/>
              </p:nvSpPr>
              <p:spPr bwMode="auto">
                <a:xfrm>
                  <a:off x="10489315" y="6518983"/>
                  <a:ext cx="13412"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0510391" y="6518983"/>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10531467" y="6518983"/>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10554458" y="6518983"/>
                  <a:ext cx="12454"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0467282" y="6613551"/>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10489315" y="6613551"/>
                  <a:ext cx="13412"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10510391" y="6613551"/>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53"/>
                <p:cNvSpPr>
                  <a:spLocks noChangeArrowheads="1"/>
                </p:cNvSpPr>
                <p:nvPr/>
              </p:nvSpPr>
              <p:spPr bwMode="auto">
                <a:xfrm>
                  <a:off x="10531467" y="6613551"/>
                  <a:ext cx="14369"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0554458" y="6613551"/>
                  <a:ext cx="12454" cy="369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10467282" y="6707218"/>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10489315" y="6707218"/>
                  <a:ext cx="13412"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0510391" y="6707218"/>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10531467" y="6707218"/>
                  <a:ext cx="14369"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0554458" y="6707218"/>
                  <a:ext cx="12454" cy="38728"/>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60"/>
                <p:cNvSpPr>
                  <a:spLocks noChangeArrowheads="1"/>
                </p:cNvSpPr>
                <p:nvPr/>
              </p:nvSpPr>
              <p:spPr bwMode="auto">
                <a:xfrm>
                  <a:off x="10467282" y="6802686"/>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61"/>
                <p:cNvSpPr>
                  <a:spLocks noChangeArrowheads="1"/>
                </p:cNvSpPr>
                <p:nvPr/>
              </p:nvSpPr>
              <p:spPr bwMode="auto">
                <a:xfrm>
                  <a:off x="10489315" y="6802686"/>
                  <a:ext cx="13412"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62"/>
                <p:cNvSpPr>
                  <a:spLocks noChangeArrowheads="1"/>
                </p:cNvSpPr>
                <p:nvPr/>
              </p:nvSpPr>
              <p:spPr bwMode="auto">
                <a:xfrm>
                  <a:off x="10510391" y="6802686"/>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10531467" y="6802686"/>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10554458" y="6802686"/>
                  <a:ext cx="12454"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10467282" y="6897254"/>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10489315" y="6897254"/>
                  <a:ext cx="13412"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67"/>
                <p:cNvSpPr>
                  <a:spLocks noChangeArrowheads="1"/>
                </p:cNvSpPr>
                <p:nvPr/>
              </p:nvSpPr>
              <p:spPr bwMode="auto">
                <a:xfrm>
                  <a:off x="10510391" y="6897254"/>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68"/>
                <p:cNvSpPr>
                  <a:spLocks noChangeArrowheads="1"/>
                </p:cNvSpPr>
                <p:nvPr/>
              </p:nvSpPr>
              <p:spPr bwMode="auto">
                <a:xfrm>
                  <a:off x="10531467" y="6897254"/>
                  <a:ext cx="14369"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69"/>
                <p:cNvSpPr>
                  <a:spLocks noChangeArrowheads="1"/>
                </p:cNvSpPr>
                <p:nvPr/>
              </p:nvSpPr>
              <p:spPr bwMode="auto">
                <a:xfrm>
                  <a:off x="10554458" y="6897254"/>
                  <a:ext cx="12454" cy="37827"/>
                </a:xfrm>
                <a:prstGeom prst="rect">
                  <a:avLst/>
                </a:prstGeom>
                <a:solidFill>
                  <a:srgbClr val="0066B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70"/>
                <p:cNvSpPr>
                  <a:spLocks noChangeArrowheads="1"/>
                </p:cNvSpPr>
                <p:nvPr/>
              </p:nvSpPr>
              <p:spPr bwMode="auto">
                <a:xfrm>
                  <a:off x="10656005" y="6906260"/>
                  <a:ext cx="22033" cy="207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9107282" y="3783529"/>
              <a:ext cx="2381131" cy="2199681"/>
              <a:chOff x="8962974" y="3882020"/>
              <a:chExt cx="2381131" cy="2199681"/>
            </a:xfrm>
          </p:grpSpPr>
          <p:sp>
            <p:nvSpPr>
              <p:cNvPr id="6" name="Freeform: Shape 5"/>
              <p:cNvSpPr/>
              <p:nvPr/>
            </p:nvSpPr>
            <p:spPr bwMode="auto">
              <a:xfrm>
                <a:off x="10327863" y="5446300"/>
                <a:ext cx="543244" cy="635401"/>
              </a:xfrm>
              <a:custGeom>
                <a:avLst/>
                <a:gdLst>
                  <a:gd name="connsiteX0" fmla="*/ 0 w 369887"/>
                  <a:gd name="connsiteY0" fmla="*/ 17463 h 411163"/>
                  <a:gd name="connsiteX1" fmla="*/ 79375 w 369887"/>
                  <a:gd name="connsiteY1" fmla="*/ 315913 h 411163"/>
                  <a:gd name="connsiteX2" fmla="*/ 139700 w 369887"/>
                  <a:gd name="connsiteY2" fmla="*/ 263525 h 411163"/>
                  <a:gd name="connsiteX3" fmla="*/ 188912 w 369887"/>
                  <a:gd name="connsiteY3" fmla="*/ 411163 h 411163"/>
                  <a:gd name="connsiteX4" fmla="*/ 255587 w 369887"/>
                  <a:gd name="connsiteY4" fmla="*/ 242888 h 411163"/>
                  <a:gd name="connsiteX5" fmla="*/ 304800 w 369887"/>
                  <a:gd name="connsiteY5" fmla="*/ 307975 h 411163"/>
                  <a:gd name="connsiteX6" fmla="*/ 369887 w 369887"/>
                  <a:gd name="connsiteY6" fmla="*/ 0 h 411163"/>
                  <a:gd name="connsiteX0" fmla="*/ 0 w 355600"/>
                  <a:gd name="connsiteY0" fmla="*/ 0 h 434975"/>
                  <a:gd name="connsiteX1" fmla="*/ 65088 w 355600"/>
                  <a:gd name="connsiteY1" fmla="*/ 339725 h 434975"/>
                  <a:gd name="connsiteX2" fmla="*/ 125413 w 355600"/>
                  <a:gd name="connsiteY2" fmla="*/ 287337 h 434975"/>
                  <a:gd name="connsiteX3" fmla="*/ 174625 w 355600"/>
                  <a:gd name="connsiteY3" fmla="*/ 434975 h 434975"/>
                  <a:gd name="connsiteX4" fmla="*/ 241300 w 355600"/>
                  <a:gd name="connsiteY4" fmla="*/ 266700 h 434975"/>
                  <a:gd name="connsiteX5" fmla="*/ 290513 w 355600"/>
                  <a:gd name="connsiteY5" fmla="*/ 331787 h 434975"/>
                  <a:gd name="connsiteX6" fmla="*/ 355600 w 355600"/>
                  <a:gd name="connsiteY6" fmla="*/ 23812 h 434975"/>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7" fmla="*/ 0 w 355600"/>
                  <a:gd name="connsiteY7" fmla="*/ 9525 h 411163"/>
                  <a:gd name="connsiteX0" fmla="*/ 0 w 355600"/>
                  <a:gd name="connsiteY0" fmla="*/ 0 h 415926"/>
                  <a:gd name="connsiteX1" fmla="*/ 65088 w 355600"/>
                  <a:gd name="connsiteY1" fmla="*/ 320676 h 415926"/>
                  <a:gd name="connsiteX2" fmla="*/ 125413 w 355600"/>
                  <a:gd name="connsiteY2" fmla="*/ 268288 h 415926"/>
                  <a:gd name="connsiteX3" fmla="*/ 174625 w 355600"/>
                  <a:gd name="connsiteY3" fmla="*/ 415926 h 415926"/>
                  <a:gd name="connsiteX4" fmla="*/ 241300 w 355600"/>
                  <a:gd name="connsiteY4" fmla="*/ 247651 h 415926"/>
                  <a:gd name="connsiteX5" fmla="*/ 290513 w 355600"/>
                  <a:gd name="connsiteY5" fmla="*/ 312738 h 415926"/>
                  <a:gd name="connsiteX6" fmla="*/ 355600 w 355600"/>
                  <a:gd name="connsiteY6" fmla="*/ 4763 h 415926"/>
                  <a:gd name="connsiteX7" fmla="*/ 0 w 355600"/>
                  <a:gd name="connsiteY7" fmla="*/ 0 h 4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 h="415926">
                    <a:moveTo>
                      <a:pt x="0" y="0"/>
                    </a:moveTo>
                    <a:lnTo>
                      <a:pt x="65088" y="320676"/>
                    </a:lnTo>
                    <a:lnTo>
                      <a:pt x="125413" y="268288"/>
                    </a:lnTo>
                    <a:lnTo>
                      <a:pt x="174625" y="415926"/>
                    </a:lnTo>
                    <a:lnTo>
                      <a:pt x="241300" y="247651"/>
                    </a:lnTo>
                    <a:lnTo>
                      <a:pt x="290513" y="312738"/>
                    </a:lnTo>
                    <a:lnTo>
                      <a:pt x="355600" y="4763"/>
                    </a:lnTo>
                    <a:lnTo>
                      <a:pt x="0" y="0"/>
                    </a:lnTo>
                    <a:close/>
                  </a:path>
                </a:pathLst>
              </a:custGeom>
              <a:solidFill>
                <a:srgbClr val="96C4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p:cNvSpPr/>
              <p:nvPr/>
            </p:nvSpPr>
            <p:spPr bwMode="auto">
              <a:xfrm>
                <a:off x="10370554" y="5449070"/>
                <a:ext cx="425211" cy="497345"/>
              </a:xfrm>
              <a:custGeom>
                <a:avLst/>
                <a:gdLst>
                  <a:gd name="connsiteX0" fmla="*/ 0 w 369887"/>
                  <a:gd name="connsiteY0" fmla="*/ 17463 h 411163"/>
                  <a:gd name="connsiteX1" fmla="*/ 79375 w 369887"/>
                  <a:gd name="connsiteY1" fmla="*/ 315913 h 411163"/>
                  <a:gd name="connsiteX2" fmla="*/ 139700 w 369887"/>
                  <a:gd name="connsiteY2" fmla="*/ 263525 h 411163"/>
                  <a:gd name="connsiteX3" fmla="*/ 188912 w 369887"/>
                  <a:gd name="connsiteY3" fmla="*/ 411163 h 411163"/>
                  <a:gd name="connsiteX4" fmla="*/ 255587 w 369887"/>
                  <a:gd name="connsiteY4" fmla="*/ 242888 h 411163"/>
                  <a:gd name="connsiteX5" fmla="*/ 304800 w 369887"/>
                  <a:gd name="connsiteY5" fmla="*/ 307975 h 411163"/>
                  <a:gd name="connsiteX6" fmla="*/ 369887 w 369887"/>
                  <a:gd name="connsiteY6" fmla="*/ 0 h 411163"/>
                  <a:gd name="connsiteX0" fmla="*/ 0 w 355600"/>
                  <a:gd name="connsiteY0" fmla="*/ 0 h 434975"/>
                  <a:gd name="connsiteX1" fmla="*/ 65088 w 355600"/>
                  <a:gd name="connsiteY1" fmla="*/ 339725 h 434975"/>
                  <a:gd name="connsiteX2" fmla="*/ 125413 w 355600"/>
                  <a:gd name="connsiteY2" fmla="*/ 287337 h 434975"/>
                  <a:gd name="connsiteX3" fmla="*/ 174625 w 355600"/>
                  <a:gd name="connsiteY3" fmla="*/ 434975 h 434975"/>
                  <a:gd name="connsiteX4" fmla="*/ 241300 w 355600"/>
                  <a:gd name="connsiteY4" fmla="*/ 266700 h 434975"/>
                  <a:gd name="connsiteX5" fmla="*/ 290513 w 355600"/>
                  <a:gd name="connsiteY5" fmla="*/ 331787 h 434975"/>
                  <a:gd name="connsiteX6" fmla="*/ 355600 w 355600"/>
                  <a:gd name="connsiteY6" fmla="*/ 23812 h 434975"/>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7" fmla="*/ 0 w 355600"/>
                  <a:gd name="connsiteY7" fmla="*/ 9525 h 411163"/>
                  <a:gd name="connsiteX0" fmla="*/ 0 w 355600"/>
                  <a:gd name="connsiteY0" fmla="*/ 0 h 415926"/>
                  <a:gd name="connsiteX1" fmla="*/ 65088 w 355600"/>
                  <a:gd name="connsiteY1" fmla="*/ 320676 h 415926"/>
                  <a:gd name="connsiteX2" fmla="*/ 125413 w 355600"/>
                  <a:gd name="connsiteY2" fmla="*/ 268288 h 415926"/>
                  <a:gd name="connsiteX3" fmla="*/ 174625 w 355600"/>
                  <a:gd name="connsiteY3" fmla="*/ 415926 h 415926"/>
                  <a:gd name="connsiteX4" fmla="*/ 241300 w 355600"/>
                  <a:gd name="connsiteY4" fmla="*/ 247651 h 415926"/>
                  <a:gd name="connsiteX5" fmla="*/ 290513 w 355600"/>
                  <a:gd name="connsiteY5" fmla="*/ 312738 h 415926"/>
                  <a:gd name="connsiteX6" fmla="*/ 355600 w 355600"/>
                  <a:gd name="connsiteY6" fmla="*/ 4763 h 415926"/>
                  <a:gd name="connsiteX7" fmla="*/ 0 w 355600"/>
                  <a:gd name="connsiteY7" fmla="*/ 0 h 4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 h="415926">
                    <a:moveTo>
                      <a:pt x="0" y="0"/>
                    </a:moveTo>
                    <a:lnTo>
                      <a:pt x="65088" y="320676"/>
                    </a:lnTo>
                    <a:lnTo>
                      <a:pt x="125413" y="268288"/>
                    </a:lnTo>
                    <a:lnTo>
                      <a:pt x="174625" y="415926"/>
                    </a:lnTo>
                    <a:lnTo>
                      <a:pt x="241300" y="247651"/>
                    </a:lnTo>
                    <a:lnTo>
                      <a:pt x="290513" y="312738"/>
                    </a:lnTo>
                    <a:lnTo>
                      <a:pt x="355600" y="4763"/>
                    </a:lnTo>
                    <a:lnTo>
                      <a:pt x="0" y="0"/>
                    </a:lnTo>
                    <a:close/>
                  </a:path>
                </a:pathLst>
              </a:custGeom>
              <a:solidFill>
                <a:srgbClr val="7AB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Freeform: Shape 7"/>
              <p:cNvSpPr/>
              <p:nvPr/>
            </p:nvSpPr>
            <p:spPr bwMode="auto">
              <a:xfrm>
                <a:off x="10438065" y="5449070"/>
                <a:ext cx="302724" cy="268853"/>
              </a:xfrm>
              <a:custGeom>
                <a:avLst/>
                <a:gdLst>
                  <a:gd name="connsiteX0" fmla="*/ 0 w 369887"/>
                  <a:gd name="connsiteY0" fmla="*/ 17463 h 411163"/>
                  <a:gd name="connsiteX1" fmla="*/ 79375 w 369887"/>
                  <a:gd name="connsiteY1" fmla="*/ 315913 h 411163"/>
                  <a:gd name="connsiteX2" fmla="*/ 139700 w 369887"/>
                  <a:gd name="connsiteY2" fmla="*/ 263525 h 411163"/>
                  <a:gd name="connsiteX3" fmla="*/ 188912 w 369887"/>
                  <a:gd name="connsiteY3" fmla="*/ 411163 h 411163"/>
                  <a:gd name="connsiteX4" fmla="*/ 255587 w 369887"/>
                  <a:gd name="connsiteY4" fmla="*/ 242888 h 411163"/>
                  <a:gd name="connsiteX5" fmla="*/ 304800 w 369887"/>
                  <a:gd name="connsiteY5" fmla="*/ 307975 h 411163"/>
                  <a:gd name="connsiteX6" fmla="*/ 369887 w 369887"/>
                  <a:gd name="connsiteY6" fmla="*/ 0 h 411163"/>
                  <a:gd name="connsiteX0" fmla="*/ 0 w 355600"/>
                  <a:gd name="connsiteY0" fmla="*/ 0 h 434975"/>
                  <a:gd name="connsiteX1" fmla="*/ 65088 w 355600"/>
                  <a:gd name="connsiteY1" fmla="*/ 339725 h 434975"/>
                  <a:gd name="connsiteX2" fmla="*/ 125413 w 355600"/>
                  <a:gd name="connsiteY2" fmla="*/ 287337 h 434975"/>
                  <a:gd name="connsiteX3" fmla="*/ 174625 w 355600"/>
                  <a:gd name="connsiteY3" fmla="*/ 434975 h 434975"/>
                  <a:gd name="connsiteX4" fmla="*/ 241300 w 355600"/>
                  <a:gd name="connsiteY4" fmla="*/ 266700 h 434975"/>
                  <a:gd name="connsiteX5" fmla="*/ 290513 w 355600"/>
                  <a:gd name="connsiteY5" fmla="*/ 331787 h 434975"/>
                  <a:gd name="connsiteX6" fmla="*/ 355600 w 355600"/>
                  <a:gd name="connsiteY6" fmla="*/ 23812 h 434975"/>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0" fmla="*/ 0 w 355600"/>
                  <a:gd name="connsiteY0" fmla="*/ 9525 h 411163"/>
                  <a:gd name="connsiteX1" fmla="*/ 65088 w 355600"/>
                  <a:gd name="connsiteY1" fmla="*/ 315913 h 411163"/>
                  <a:gd name="connsiteX2" fmla="*/ 125413 w 355600"/>
                  <a:gd name="connsiteY2" fmla="*/ 263525 h 411163"/>
                  <a:gd name="connsiteX3" fmla="*/ 174625 w 355600"/>
                  <a:gd name="connsiteY3" fmla="*/ 411163 h 411163"/>
                  <a:gd name="connsiteX4" fmla="*/ 241300 w 355600"/>
                  <a:gd name="connsiteY4" fmla="*/ 242888 h 411163"/>
                  <a:gd name="connsiteX5" fmla="*/ 290513 w 355600"/>
                  <a:gd name="connsiteY5" fmla="*/ 307975 h 411163"/>
                  <a:gd name="connsiteX6" fmla="*/ 355600 w 355600"/>
                  <a:gd name="connsiteY6" fmla="*/ 0 h 411163"/>
                  <a:gd name="connsiteX7" fmla="*/ 0 w 355600"/>
                  <a:gd name="connsiteY7" fmla="*/ 9525 h 411163"/>
                  <a:gd name="connsiteX0" fmla="*/ 0 w 355600"/>
                  <a:gd name="connsiteY0" fmla="*/ 0 h 415926"/>
                  <a:gd name="connsiteX1" fmla="*/ 65088 w 355600"/>
                  <a:gd name="connsiteY1" fmla="*/ 320676 h 415926"/>
                  <a:gd name="connsiteX2" fmla="*/ 125413 w 355600"/>
                  <a:gd name="connsiteY2" fmla="*/ 268288 h 415926"/>
                  <a:gd name="connsiteX3" fmla="*/ 174625 w 355600"/>
                  <a:gd name="connsiteY3" fmla="*/ 415926 h 415926"/>
                  <a:gd name="connsiteX4" fmla="*/ 241300 w 355600"/>
                  <a:gd name="connsiteY4" fmla="*/ 247651 h 415926"/>
                  <a:gd name="connsiteX5" fmla="*/ 290513 w 355600"/>
                  <a:gd name="connsiteY5" fmla="*/ 312738 h 415926"/>
                  <a:gd name="connsiteX6" fmla="*/ 355600 w 355600"/>
                  <a:gd name="connsiteY6" fmla="*/ 4763 h 415926"/>
                  <a:gd name="connsiteX7" fmla="*/ 0 w 355600"/>
                  <a:gd name="connsiteY7" fmla="*/ 0 h 4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 h="415926">
                    <a:moveTo>
                      <a:pt x="0" y="0"/>
                    </a:moveTo>
                    <a:lnTo>
                      <a:pt x="65088" y="320676"/>
                    </a:lnTo>
                    <a:lnTo>
                      <a:pt x="125413" y="268288"/>
                    </a:lnTo>
                    <a:lnTo>
                      <a:pt x="174625" y="415926"/>
                    </a:lnTo>
                    <a:lnTo>
                      <a:pt x="241300" y="247651"/>
                    </a:lnTo>
                    <a:lnTo>
                      <a:pt x="290513" y="312738"/>
                    </a:lnTo>
                    <a:lnTo>
                      <a:pt x="355600" y="4763"/>
                    </a:lnTo>
                    <a:lnTo>
                      <a:pt x="0" y="0"/>
                    </a:lnTo>
                    <a:close/>
                  </a:path>
                </a:pathLst>
              </a:custGeom>
              <a:solidFill>
                <a:srgbClr val="A0D1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Rectangle 317"/>
              <p:cNvSpPr/>
              <p:nvPr/>
            </p:nvSpPr>
            <p:spPr bwMode="auto">
              <a:xfrm>
                <a:off x="10166047" y="5177211"/>
                <a:ext cx="866882" cy="222814"/>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162"/>
              <p:cNvSpPr/>
              <p:nvPr/>
            </p:nvSpPr>
            <p:spPr bwMode="auto">
              <a:xfrm>
                <a:off x="9854870" y="4116567"/>
                <a:ext cx="1489235" cy="1083260"/>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9972488" y="4220186"/>
                <a:ext cx="1253999" cy="85766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0123091" y="5367459"/>
                <a:ext cx="952792" cy="86235"/>
              </a:xfrm>
              <a:prstGeom prst="rect">
                <a:avLst/>
              </a:pr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rot="10800000">
                <a:off x="9972487" y="4220185"/>
                <a:ext cx="1257006" cy="748035"/>
              </a:xfrm>
              <a:prstGeom prst="triangle">
                <a:avLst>
                  <a:gd name="adj" fmla="val 100000"/>
                </a:avLst>
              </a:prstGeom>
              <a:solidFill>
                <a:schemeClr val="bg2">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p:cNvSpPr/>
              <p:nvPr/>
            </p:nvSpPr>
            <p:spPr bwMode="auto">
              <a:xfrm>
                <a:off x="8962974" y="3882020"/>
                <a:ext cx="1511045" cy="673561"/>
              </a:xfrm>
              <a:custGeom>
                <a:avLst/>
                <a:gdLst>
                  <a:gd name="connsiteX0" fmla="*/ 1399757 w 2424836"/>
                  <a:gd name="connsiteY0" fmla="*/ 0 h 1080893"/>
                  <a:gd name="connsiteX1" fmla="*/ 1815168 w 2424836"/>
                  <a:gd name="connsiteY1" fmla="*/ 250113 h 1080893"/>
                  <a:gd name="connsiteX2" fmla="*/ 1841863 w 2424836"/>
                  <a:gd name="connsiteY2" fmla="*/ 370209 h 1080893"/>
                  <a:gd name="connsiteX3" fmla="*/ 1863672 w 2424836"/>
                  <a:gd name="connsiteY3" fmla="*/ 340827 h 1080893"/>
                  <a:gd name="connsiteX4" fmla="*/ 2128103 w 2424836"/>
                  <a:gd name="connsiteY4" fmla="*/ 241336 h 1080893"/>
                  <a:gd name="connsiteX5" fmla="*/ 2392534 w 2424836"/>
                  <a:gd name="connsiteY5" fmla="*/ 340826 h 1080893"/>
                  <a:gd name="connsiteX6" fmla="*/ 2424836 w 2424836"/>
                  <a:gd name="connsiteY6" fmla="*/ 376388 h 1080893"/>
                  <a:gd name="connsiteX7" fmla="*/ 1618516 w 2424836"/>
                  <a:gd name="connsiteY7" fmla="*/ 376388 h 1080893"/>
                  <a:gd name="connsiteX8" fmla="*/ 1433711 w 2424836"/>
                  <a:gd name="connsiteY8" fmla="*/ 561193 h 1080893"/>
                  <a:gd name="connsiteX9" fmla="*/ 1433711 w 2424836"/>
                  <a:gd name="connsiteY9" fmla="*/ 1080893 h 1080893"/>
                  <a:gd name="connsiteX10" fmla="*/ 269927 w 2424836"/>
                  <a:gd name="connsiteY10" fmla="*/ 1080891 h 1080893"/>
                  <a:gd name="connsiteX11" fmla="*/ 21213 w 2424836"/>
                  <a:gd name="connsiteY11" fmla="*/ 916033 h 1080893"/>
                  <a:gd name="connsiteX12" fmla="*/ 0 w 2424836"/>
                  <a:gd name="connsiteY12" fmla="*/ 810966 h 1080893"/>
                  <a:gd name="connsiteX13" fmla="*/ 21213 w 2424836"/>
                  <a:gd name="connsiteY13" fmla="*/ 705900 h 1080893"/>
                  <a:gd name="connsiteX14" fmla="*/ 269927 w 2424836"/>
                  <a:gd name="connsiteY14" fmla="*/ 541039 h 1080893"/>
                  <a:gd name="connsiteX15" fmla="*/ 364959 w 2424836"/>
                  <a:gd name="connsiteY15" fmla="*/ 541039 h 1080893"/>
                  <a:gd name="connsiteX16" fmla="*/ 381437 w 2424836"/>
                  <a:gd name="connsiteY16" fmla="*/ 466907 h 1080893"/>
                  <a:gd name="connsiteX17" fmla="*/ 694003 w 2424836"/>
                  <a:gd name="connsiteY17" fmla="*/ 278715 h 1080893"/>
                  <a:gd name="connsiteX18" fmla="*/ 933872 w 2424836"/>
                  <a:gd name="connsiteY18" fmla="*/ 368964 h 1080893"/>
                  <a:gd name="connsiteX19" fmla="*/ 952385 w 2424836"/>
                  <a:gd name="connsiteY19" fmla="*/ 393905 h 1080893"/>
                  <a:gd name="connsiteX20" fmla="*/ 984346 w 2424836"/>
                  <a:gd name="connsiteY20" fmla="*/ 250113 h 1080893"/>
                  <a:gd name="connsiteX21" fmla="*/ 1399757 w 2424836"/>
                  <a:gd name="connsiteY21" fmla="*/ 0 h 108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24836" h="1080893">
                    <a:moveTo>
                      <a:pt x="1399757" y="0"/>
                    </a:moveTo>
                    <a:cubicBezTo>
                      <a:pt x="1586502" y="0"/>
                      <a:pt x="1746728" y="103130"/>
                      <a:pt x="1815168" y="250113"/>
                    </a:cubicBezTo>
                    <a:lnTo>
                      <a:pt x="1841863" y="370209"/>
                    </a:lnTo>
                    <a:lnTo>
                      <a:pt x="1863672" y="340827"/>
                    </a:lnTo>
                    <a:cubicBezTo>
                      <a:pt x="1931345" y="279357"/>
                      <a:pt x="2024835" y="241336"/>
                      <a:pt x="2128103" y="241336"/>
                    </a:cubicBezTo>
                    <a:cubicBezTo>
                      <a:pt x="2231370" y="241336"/>
                      <a:pt x="2324860" y="279356"/>
                      <a:pt x="2392534" y="340826"/>
                    </a:cubicBezTo>
                    <a:lnTo>
                      <a:pt x="2424836" y="376388"/>
                    </a:lnTo>
                    <a:lnTo>
                      <a:pt x="1618516" y="376388"/>
                    </a:lnTo>
                    <a:cubicBezTo>
                      <a:pt x="1516451" y="376388"/>
                      <a:pt x="1433711" y="459128"/>
                      <a:pt x="1433711" y="561193"/>
                    </a:cubicBezTo>
                    <a:lnTo>
                      <a:pt x="1433711" y="1080893"/>
                    </a:lnTo>
                    <a:lnTo>
                      <a:pt x="269927" y="1080891"/>
                    </a:lnTo>
                    <a:cubicBezTo>
                      <a:pt x="158120" y="1080891"/>
                      <a:pt x="62190" y="1012914"/>
                      <a:pt x="21213" y="916033"/>
                    </a:cubicBezTo>
                    <a:lnTo>
                      <a:pt x="0" y="810966"/>
                    </a:lnTo>
                    <a:lnTo>
                      <a:pt x="21213" y="705900"/>
                    </a:lnTo>
                    <a:cubicBezTo>
                      <a:pt x="62190" y="609018"/>
                      <a:pt x="158120" y="541039"/>
                      <a:pt x="269927" y="541039"/>
                    </a:cubicBezTo>
                    <a:lnTo>
                      <a:pt x="364959" y="541039"/>
                    </a:lnTo>
                    <a:lnTo>
                      <a:pt x="381437" y="466907"/>
                    </a:lnTo>
                    <a:cubicBezTo>
                      <a:pt x="432933" y="356314"/>
                      <a:pt x="553492" y="278715"/>
                      <a:pt x="694003" y="278715"/>
                    </a:cubicBezTo>
                    <a:cubicBezTo>
                      <a:pt x="787678" y="278715"/>
                      <a:pt x="872485" y="313204"/>
                      <a:pt x="933872" y="368964"/>
                    </a:cubicBezTo>
                    <a:lnTo>
                      <a:pt x="952385" y="393905"/>
                    </a:lnTo>
                    <a:lnTo>
                      <a:pt x="984346" y="250113"/>
                    </a:lnTo>
                    <a:cubicBezTo>
                      <a:pt x="1052786" y="103130"/>
                      <a:pt x="1213012" y="0"/>
                      <a:pt x="1399757" y="0"/>
                    </a:cubicBezTo>
                    <a:close/>
                  </a:path>
                </a:pathLst>
              </a:cu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p:cNvSpPr/>
              <p:nvPr/>
            </p:nvSpPr>
            <p:spPr bwMode="auto">
              <a:xfrm>
                <a:off x="9969480" y="4219305"/>
                <a:ext cx="650811" cy="333522"/>
              </a:xfrm>
              <a:custGeom>
                <a:avLst/>
                <a:gdLst>
                  <a:gd name="connsiteX0" fmla="*/ 0 w 1044384"/>
                  <a:gd name="connsiteY0" fmla="*/ 0 h 535217"/>
                  <a:gd name="connsiteX1" fmla="*/ 884914 w 1044384"/>
                  <a:gd name="connsiteY1" fmla="*/ 0 h 535217"/>
                  <a:gd name="connsiteX2" fmla="*/ 888836 w 1044384"/>
                  <a:gd name="connsiteY2" fmla="*/ 35343 h 535217"/>
                  <a:gd name="connsiteX3" fmla="*/ 865705 w 1044384"/>
                  <a:gd name="connsiteY3" fmla="*/ 139416 h 535217"/>
                  <a:gd name="connsiteX4" fmla="*/ 922198 w 1044384"/>
                  <a:gd name="connsiteY4" fmla="*/ 150822 h 535217"/>
                  <a:gd name="connsiteX5" fmla="*/ 1044384 w 1044384"/>
                  <a:gd name="connsiteY5" fmla="*/ 335158 h 535217"/>
                  <a:gd name="connsiteX6" fmla="*/ 1044382 w 1044384"/>
                  <a:gd name="connsiteY6" fmla="*/ 335158 h 535217"/>
                  <a:gd name="connsiteX7" fmla="*/ 844323 w 1044384"/>
                  <a:gd name="connsiteY7" fmla="*/ 535217 h 535217"/>
                  <a:gd name="connsiteX8" fmla="*/ 24775 w 1044384"/>
                  <a:gd name="connsiteY8" fmla="*/ 535217 h 535217"/>
                  <a:gd name="connsiteX9" fmla="*/ 24771 w 1044384"/>
                  <a:gd name="connsiteY9" fmla="*/ 535217 h 535217"/>
                  <a:gd name="connsiteX10" fmla="*/ 0 w 1044384"/>
                  <a:gd name="connsiteY10" fmla="*/ 535217 h 53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4384" h="535217">
                    <a:moveTo>
                      <a:pt x="0" y="0"/>
                    </a:moveTo>
                    <a:lnTo>
                      <a:pt x="884914" y="0"/>
                    </a:lnTo>
                    <a:lnTo>
                      <a:pt x="888836" y="35343"/>
                    </a:lnTo>
                    <a:lnTo>
                      <a:pt x="865705" y="139416"/>
                    </a:lnTo>
                    <a:lnTo>
                      <a:pt x="922198" y="150822"/>
                    </a:lnTo>
                    <a:cubicBezTo>
                      <a:pt x="994002" y="181192"/>
                      <a:pt x="1044384" y="252291"/>
                      <a:pt x="1044384" y="335158"/>
                    </a:cubicBezTo>
                    <a:lnTo>
                      <a:pt x="1044382" y="335158"/>
                    </a:lnTo>
                    <a:cubicBezTo>
                      <a:pt x="1044382" y="445649"/>
                      <a:pt x="954814" y="535217"/>
                      <a:pt x="844323" y="535217"/>
                    </a:cubicBezTo>
                    <a:lnTo>
                      <a:pt x="24775" y="535217"/>
                    </a:lnTo>
                    <a:lnTo>
                      <a:pt x="24771" y="535217"/>
                    </a:lnTo>
                    <a:lnTo>
                      <a:pt x="0" y="535217"/>
                    </a:lnTo>
                    <a:close/>
                  </a:path>
                </a:pathLst>
              </a:custGeom>
              <a:solidFill>
                <a:srgbClr val="B9E1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81"/>
              <p:cNvSpPr/>
              <p:nvPr/>
            </p:nvSpPr>
            <p:spPr>
              <a:xfrm>
                <a:off x="10254522" y="4350402"/>
                <a:ext cx="657275" cy="405306"/>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alpha val="6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9"/>
              <p:cNvSpPr/>
              <p:nvPr/>
            </p:nvSpPr>
            <p:spPr bwMode="auto">
              <a:xfrm>
                <a:off x="10834895" y="4798194"/>
                <a:ext cx="213640" cy="86890"/>
              </a:xfrm>
              <a:custGeom>
                <a:avLst/>
                <a:gdLst>
                  <a:gd name="connsiteX0" fmla="*/ 0 w 1468550"/>
                  <a:gd name="connsiteY0" fmla="*/ 448125 h 597283"/>
                  <a:gd name="connsiteX1" fmla="*/ 0 w 1468550"/>
                  <a:gd name="connsiteY1" fmla="*/ 448126 h 597283"/>
                  <a:gd name="connsiteX2" fmla="*/ 0 w 1468550"/>
                  <a:gd name="connsiteY2" fmla="*/ 448126 h 597283"/>
                  <a:gd name="connsiteX3" fmla="*/ 773481 w 1468550"/>
                  <a:gd name="connsiteY3" fmla="*/ 0 h 597283"/>
                  <a:gd name="connsiteX4" fmla="*/ 1003030 w 1468550"/>
                  <a:gd name="connsiteY4" fmla="*/ 138208 h 597283"/>
                  <a:gd name="connsiteX5" fmla="*/ 1017781 w 1468550"/>
                  <a:gd name="connsiteY5" fmla="*/ 204571 h 597283"/>
                  <a:gd name="connsiteX6" fmla="*/ 1029832 w 1468550"/>
                  <a:gd name="connsiteY6" fmla="*/ 188335 h 597283"/>
                  <a:gd name="connsiteX7" fmla="*/ 1175952 w 1468550"/>
                  <a:gd name="connsiteY7" fmla="*/ 133358 h 597283"/>
                  <a:gd name="connsiteX8" fmla="*/ 1382597 w 1468550"/>
                  <a:gd name="connsiteY8" fmla="*/ 321061 h 597283"/>
                  <a:gd name="connsiteX9" fmla="*/ 1369815 w 1468550"/>
                  <a:gd name="connsiteY9" fmla="*/ 378570 h 597283"/>
                  <a:gd name="connsiteX10" fmla="*/ 1401032 w 1468550"/>
                  <a:gd name="connsiteY10" fmla="*/ 384873 h 597283"/>
                  <a:gd name="connsiteX11" fmla="*/ 1468550 w 1468550"/>
                  <a:gd name="connsiteY11" fmla="*/ 486734 h 597283"/>
                  <a:gd name="connsiteX12" fmla="*/ 1468549 w 1468550"/>
                  <a:gd name="connsiteY12" fmla="*/ 486734 h 597283"/>
                  <a:gd name="connsiteX13" fmla="*/ 1358000 w 1468550"/>
                  <a:gd name="connsiteY13" fmla="*/ 597283 h 597283"/>
                  <a:gd name="connsiteX14" fmla="*/ 905132 w 1468550"/>
                  <a:gd name="connsiteY14" fmla="*/ 597283 h 597283"/>
                  <a:gd name="connsiteX15" fmla="*/ 905130 w 1468550"/>
                  <a:gd name="connsiteY15" fmla="*/ 597283 h 597283"/>
                  <a:gd name="connsiteX16" fmla="*/ 149157 w 1468550"/>
                  <a:gd name="connsiteY16" fmla="*/ 597282 h 597283"/>
                  <a:gd name="connsiteX17" fmla="*/ 11722 w 1468550"/>
                  <a:gd name="connsiteY17" fmla="*/ 506184 h 597283"/>
                  <a:gd name="connsiteX18" fmla="*/ 0 w 1468550"/>
                  <a:gd name="connsiteY18" fmla="*/ 448126 h 597283"/>
                  <a:gd name="connsiteX19" fmla="*/ 11722 w 1468550"/>
                  <a:gd name="connsiteY19" fmla="*/ 390068 h 597283"/>
                  <a:gd name="connsiteX20" fmla="*/ 149157 w 1468550"/>
                  <a:gd name="connsiteY20" fmla="*/ 298969 h 597283"/>
                  <a:gd name="connsiteX21" fmla="*/ 201670 w 1468550"/>
                  <a:gd name="connsiteY21" fmla="*/ 298969 h 597283"/>
                  <a:gd name="connsiteX22" fmla="*/ 210775 w 1468550"/>
                  <a:gd name="connsiteY22" fmla="*/ 258005 h 597283"/>
                  <a:gd name="connsiteX23" fmla="*/ 383494 w 1468550"/>
                  <a:gd name="connsiteY23" fmla="*/ 154013 h 597283"/>
                  <a:gd name="connsiteX24" fmla="*/ 516041 w 1468550"/>
                  <a:gd name="connsiteY24" fmla="*/ 203883 h 597283"/>
                  <a:gd name="connsiteX25" fmla="*/ 526271 w 1468550"/>
                  <a:gd name="connsiteY25" fmla="*/ 217665 h 597283"/>
                  <a:gd name="connsiteX26" fmla="*/ 543932 w 1468550"/>
                  <a:gd name="connsiteY26" fmla="*/ 138208 h 597283"/>
                  <a:gd name="connsiteX27" fmla="*/ 773481 w 1468550"/>
                  <a:gd name="connsiteY27" fmla="*/ 0 h 5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8550" h="597283">
                    <a:moveTo>
                      <a:pt x="0" y="448125"/>
                    </a:moveTo>
                    <a:lnTo>
                      <a:pt x="0" y="448126"/>
                    </a:lnTo>
                    <a:lnTo>
                      <a:pt x="0" y="448126"/>
                    </a:lnTo>
                    <a:close/>
                    <a:moveTo>
                      <a:pt x="773481" y="0"/>
                    </a:moveTo>
                    <a:cubicBezTo>
                      <a:pt x="876673" y="0"/>
                      <a:pt x="965211" y="56988"/>
                      <a:pt x="1003030" y="138208"/>
                    </a:cubicBezTo>
                    <a:lnTo>
                      <a:pt x="1017781" y="204571"/>
                    </a:lnTo>
                    <a:lnTo>
                      <a:pt x="1029832" y="188335"/>
                    </a:lnTo>
                    <a:cubicBezTo>
                      <a:pt x="1067227" y="154368"/>
                      <a:pt x="1118888" y="133358"/>
                      <a:pt x="1175952" y="133358"/>
                    </a:cubicBezTo>
                    <a:cubicBezTo>
                      <a:pt x="1290079" y="133358"/>
                      <a:pt x="1382597" y="217395"/>
                      <a:pt x="1382597" y="321061"/>
                    </a:cubicBezTo>
                    <a:lnTo>
                      <a:pt x="1369815" y="378570"/>
                    </a:lnTo>
                    <a:lnTo>
                      <a:pt x="1401032" y="384873"/>
                    </a:lnTo>
                    <a:cubicBezTo>
                      <a:pt x="1440710" y="401655"/>
                      <a:pt x="1468550" y="440943"/>
                      <a:pt x="1468550" y="486734"/>
                    </a:cubicBezTo>
                    <a:lnTo>
                      <a:pt x="1468549" y="486734"/>
                    </a:lnTo>
                    <a:cubicBezTo>
                      <a:pt x="1468549" y="547789"/>
                      <a:pt x="1419055" y="597283"/>
                      <a:pt x="1358000" y="597283"/>
                    </a:cubicBezTo>
                    <a:lnTo>
                      <a:pt x="905132" y="597283"/>
                    </a:lnTo>
                    <a:lnTo>
                      <a:pt x="905130" y="597283"/>
                    </a:lnTo>
                    <a:lnTo>
                      <a:pt x="149157" y="597282"/>
                    </a:lnTo>
                    <a:cubicBezTo>
                      <a:pt x="87374" y="597282"/>
                      <a:pt x="34365" y="559719"/>
                      <a:pt x="11722" y="506184"/>
                    </a:cubicBezTo>
                    <a:lnTo>
                      <a:pt x="0" y="448126"/>
                    </a:lnTo>
                    <a:lnTo>
                      <a:pt x="11722" y="390068"/>
                    </a:lnTo>
                    <a:cubicBezTo>
                      <a:pt x="34365" y="336533"/>
                      <a:pt x="87374" y="298969"/>
                      <a:pt x="149157" y="298969"/>
                    </a:cubicBezTo>
                    <a:lnTo>
                      <a:pt x="201670" y="298969"/>
                    </a:lnTo>
                    <a:lnTo>
                      <a:pt x="210775" y="258005"/>
                    </a:lnTo>
                    <a:cubicBezTo>
                      <a:pt x="239231" y="196893"/>
                      <a:pt x="305850" y="154013"/>
                      <a:pt x="383494" y="154013"/>
                    </a:cubicBezTo>
                    <a:cubicBezTo>
                      <a:pt x="435257" y="154013"/>
                      <a:pt x="482120" y="173071"/>
                      <a:pt x="516041" y="203883"/>
                    </a:cubicBezTo>
                    <a:lnTo>
                      <a:pt x="526271" y="217665"/>
                    </a:lnTo>
                    <a:lnTo>
                      <a:pt x="543932" y="138208"/>
                    </a:lnTo>
                    <a:cubicBezTo>
                      <a:pt x="581751" y="56988"/>
                      <a:pt x="670289" y="0"/>
                      <a:pt x="773481" y="0"/>
                    </a:cubicBezTo>
                    <a:close/>
                  </a:path>
                </a:pathLst>
              </a:custGeom>
              <a:solidFill>
                <a:srgbClr val="B9E1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81"/>
              <p:cNvSpPr/>
              <p:nvPr/>
            </p:nvSpPr>
            <p:spPr>
              <a:xfrm>
                <a:off x="10849119" y="4620485"/>
                <a:ext cx="148515" cy="91581"/>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alpha val="6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2"/>
              <p:cNvSpPr/>
              <p:nvPr/>
            </p:nvSpPr>
            <p:spPr>
              <a:xfrm>
                <a:off x="11078495" y="4747596"/>
                <a:ext cx="100507" cy="61977"/>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p:cNvSpPr>
                <a:spLocks/>
              </p:cNvSpPr>
              <p:nvPr/>
            </p:nvSpPr>
            <p:spPr bwMode="auto">
              <a:xfrm>
                <a:off x="10123091" y="4907436"/>
                <a:ext cx="952791" cy="167584"/>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7 h 511"/>
                  <a:gd name="T40" fmla="*/ 601 w 2687"/>
                  <a:gd name="T41" fmla="*/ 202 h 511"/>
                  <a:gd name="T42" fmla="*/ 505 w 2687"/>
                  <a:gd name="T43" fmla="*/ 247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7"/>
                    </a:lnTo>
                    <a:lnTo>
                      <a:pt x="601" y="247"/>
                    </a:lnTo>
                    <a:lnTo>
                      <a:pt x="601" y="202"/>
                    </a:lnTo>
                    <a:lnTo>
                      <a:pt x="505" y="202"/>
                    </a:lnTo>
                    <a:lnTo>
                      <a:pt x="505" y="247"/>
                    </a:lnTo>
                    <a:lnTo>
                      <a:pt x="473" y="247"/>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5" name="Text Placeholder 124"/>
          <p:cNvSpPr>
            <a:spLocks noGrp="1"/>
          </p:cNvSpPr>
          <p:nvPr>
            <p:ph type="body" sz="quarter" idx="10"/>
          </p:nvPr>
        </p:nvSpPr>
        <p:spPr>
          <a:xfrm>
            <a:off x="274638" y="3306763"/>
            <a:ext cx="11887200" cy="572464"/>
          </a:xfrm>
        </p:spPr>
        <p:txBody>
          <a:bodyPr/>
          <a:lstStyle>
            <a:lvl1pPr marL="0" indent="0">
              <a:buNone/>
              <a:defRPr sz="2800"/>
            </a:lvl1pPr>
          </a:lstStyle>
          <a:p>
            <a:pPr lvl="0"/>
            <a:r>
              <a:rPr lang="en-US" dirty="0"/>
              <a:t>Edit Master text styles</a:t>
            </a:r>
          </a:p>
        </p:txBody>
      </p:sp>
    </p:spTree>
    <p:extLst>
      <p:ext uri="{BB962C8B-B14F-4D97-AF65-F5344CB8AC3E}">
        <p14:creationId xmlns:p14="http://schemas.microsoft.com/office/powerpoint/2010/main" val="2203371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831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0967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325509" y="2336799"/>
            <a:ext cx="7675718" cy="917575"/>
          </a:xfrm>
        </p:spPr>
        <p:txBody>
          <a:bodyPr anchor="ctr"/>
          <a:lstStyle>
            <a:lvl1pPr>
              <a:defRPr sz="54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358902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664669"/>
          </a:xfrm>
        </p:spPr>
        <p:txBody>
          <a:bodyPr/>
          <a:lstStyle>
            <a:lvl1pPr>
              <a:defRPr sz="4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1421607"/>
            <a:ext cx="11887200" cy="5007769"/>
          </a:xfrm>
        </p:spPr>
        <p:txBody>
          <a:bodyPr>
            <a:noAutofit/>
          </a:bodyPr>
          <a:lstStyle>
            <a:lvl1pPr>
              <a:defRPr sz="2400">
                <a:gradFill>
                  <a:gsLst>
                    <a:gs pos="1250">
                      <a:schemeClr val="tx1"/>
                    </a:gs>
                    <a:gs pos="100000">
                      <a:schemeClr val="tx1"/>
                    </a:gs>
                  </a:gsLst>
                  <a:lin ang="5400000" scaled="0"/>
                </a:gradFill>
                <a:latin typeface="+mn-lt"/>
              </a:defRPr>
            </a:lvl1pPr>
            <a:lvl2pPr>
              <a:defRPr sz="2000"/>
            </a:lvl2pPr>
            <a:lvl3pPr>
              <a:defRPr sz="1800"/>
            </a:lvl3pPr>
            <a:lvl4pPr>
              <a:defRPr sz="1599"/>
            </a:lvl4pPr>
            <a:lvl5pPr>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4645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097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grpSp>
        <p:nvGrpSpPr>
          <p:cNvPr id="4" name="Group 3"/>
          <p:cNvGrpSpPr>
            <a:grpSpLocks noChangeAspect="1"/>
          </p:cNvGrpSpPr>
          <p:nvPr userDrawn="1"/>
        </p:nvGrpSpPr>
        <p:grpSpPr bwMode="black">
          <a:xfrm>
            <a:off x="468308" y="479425"/>
            <a:ext cx="1448129" cy="310896"/>
            <a:chOff x="457200" y="1643393"/>
            <a:chExt cx="4492753" cy="96454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28053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259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8"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7192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1383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855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21784740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5269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871528"/>
      </p:ext>
    </p:extLst>
  </p:cSld>
  <p:clrMap bg1="lt1" tx1="dk1" bg2="lt2" tx2="dk2" accent1="accent1" accent2="accent2" accent3="accent3" accent4="accent4" accent5="accent5" accent6="accent6" hlink="hlink" folHlink="folHlink"/>
  <p:sldLayoutIdLst>
    <p:sldLayoutId id="2147484521" r:id="rId1"/>
    <p:sldLayoutId id="2147484531" r:id="rId2"/>
    <p:sldLayoutId id="2147484540" r:id="rId3"/>
    <p:sldLayoutId id="2147484541" r:id="rId4"/>
    <p:sldLayoutId id="2147484569"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95265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8" r:id="rId3"/>
    <p:sldLayoutId id="2147484553" r:id="rId4"/>
    <p:sldLayoutId id="2147484558" r:id="rId5"/>
    <p:sldLayoutId id="2147484568"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4100286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emf"/><Relationship Id="rId5" Type="http://schemas.openxmlformats.org/officeDocument/2006/relationships/image" Target="../media/image11.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windowsservercatalog.com/results.aspx?&amp;chtext=&amp;cstext=&amp;csttext=&amp;chbtext=&amp;bCatID=1333&amp;cpID=0&amp;avc=79&amp;ava=0&amp;avq=0&amp;OR=1&amp;PGS=25&amp;ready=0"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hyperlink" Target="https://docs.microsoft.com/en-us/azure/azure-stack/azure-stack-download-azure-marketplace-item" TargetMode="External"/><Relationship Id="rId4" Type="http://schemas.openxmlformats.org/officeDocument/2006/relationships/hyperlink" Target="https://docs.microsoft.com/en-us/azure/azure-stack/azure-stack-deplo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docs.microsoft.com/en-us/azure/azure-stack/azure-stack-architectur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docs.microsoft.com/en-us/azure/azure-stack/azure-stack-architectu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allery.technet.microsoft.com/Deployment-Checker-for-50e0f51b"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github.com/Azure/AzureStack-Tools/tree/master/Support/ERCS_Logs" TargetMode="External"/><Relationship Id="rId5" Type="http://schemas.openxmlformats.org/officeDocument/2006/relationships/image" Target="../media/image23.png"/><Relationship Id="rId4" Type="http://schemas.openxmlformats.org/officeDocument/2006/relationships/hyperlink" Target="https://aka.ms/azurestackrelnotes"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zure/AzureStack-Tools/tree/master/Deployment"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zure/AzureStack-Tools/tree/master/Deployment"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PowerShell/PowerShell/releases/download/v6.0.0-alpha.9/powershell_6.0.0-alpha.9-1ubuntu1.16.04.1_amd64.deb" TargetMode="External"/><Relationship Id="rId13" Type="http://schemas.openxmlformats.org/officeDocument/2006/relationships/image" Target="../media/image35.png"/><Relationship Id="rId3" Type="http://schemas.openxmlformats.org/officeDocument/2006/relationships/hyperlink" Target="https://docs.microsoft.com/en-us/azure/azure-stack/azure-stack-connect-cli" TargetMode="External"/><Relationship Id="rId7" Type="http://schemas.openxmlformats.org/officeDocument/2006/relationships/hyperlink" Target="https://docs.microsoft.com/en-us/powershell/azureps-cmdlets-docs/" TargetMode="External"/><Relationship Id="rId12"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docs.microsoft.com/en-us/azure/azure-stack/azure-stack-powershell-install" TargetMode="External"/><Relationship Id="rId11" Type="http://schemas.openxmlformats.org/officeDocument/2006/relationships/image" Target="../media/image33.png"/><Relationship Id="rId5" Type="http://schemas.openxmlformats.org/officeDocument/2006/relationships/hyperlink" Target="https://code.visualstudio.com/icons/download_green.svg" TargetMode="External"/><Relationship Id="rId10" Type="http://schemas.openxmlformats.org/officeDocument/2006/relationships/hyperlink" Target="https://github.com/PowerShell/PowerShell/releases/download/v6.0.0-alpha.9/powershell-6.0.0-alpha.9.pkg" TargetMode="External"/><Relationship Id="rId4" Type="http://schemas.openxmlformats.org/officeDocument/2006/relationships/hyperlink" Target="https://code.visualstudio.com/" TargetMode="External"/><Relationship Id="rId9" Type="http://schemas.openxmlformats.org/officeDocument/2006/relationships/hyperlink" Target="https://github.com/PowerShell/PowerShell/releases/download/v6.0.0-alpha.9/powershell-6.0.0_alpha.9-1.el7.centos.x86_64.rp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zureStack-Tools/tree/master/Connect"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www.flickr.com/photos/philwolff/4308422656"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Azure/AzureStack-QuickStart-Templ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43.jpg"/><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docs.microsoft.com/en-us/azure/azure-stack/azure-stack-redeplo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zure-stack/azure-stack-deploy"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Microsoft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latin typeface="Segoe UI Semilight" panose="020B0402040204020203" pitchFamily="34" charset="0"/>
                <a:cs typeface="Segoe UI Semilight" panose="020B0402040204020203" pitchFamily="34" charset="0"/>
              </a:rPr>
              <a:t>Installing Azure Stack Development Kit</a:t>
            </a:r>
          </a:p>
        </p:txBody>
      </p:sp>
      <p:pic>
        <p:nvPicPr>
          <p:cNvPr id="7" name="Picture 6">
            <a:extLst>
              <a:ext uri="{FF2B5EF4-FFF2-40B4-BE49-F238E27FC236}">
                <a16:creationId xmlns:a16="http://schemas.microsoft.com/office/drawing/2014/main" id="{B02F204A-2A8B-4FD2-9238-2CDA86309AC8}"/>
              </a:ext>
            </a:extLst>
          </p:cNvPr>
          <p:cNvPicPr>
            <a:picLocks noChangeAspect="1"/>
          </p:cNvPicPr>
          <p:nvPr/>
        </p:nvPicPr>
        <p:blipFill>
          <a:blip r:embed="rId3" cstate="screen">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4815749E-CC3A-4F82-83EC-616E8914E772}"/>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the Development Kit important?</a:t>
            </a:r>
          </a:p>
        </p:txBody>
      </p:sp>
      <p:sp>
        <p:nvSpPr>
          <p:cNvPr id="3" name="Text Placeholder 2"/>
          <p:cNvSpPr>
            <a:spLocks noGrp="1"/>
          </p:cNvSpPr>
          <p:nvPr>
            <p:ph type="body" sz="quarter" idx="10"/>
          </p:nvPr>
        </p:nvSpPr>
        <p:spPr>
          <a:xfrm>
            <a:off x="274638" y="1212850"/>
            <a:ext cx="6403355" cy="5269135"/>
          </a:xfrm>
        </p:spPr>
        <p:txBody>
          <a:bodyPr/>
          <a:lstStyle/>
          <a:p>
            <a:r>
              <a:rPr lang="en-US" sz="2800" dirty="0">
                <a:solidFill>
                  <a:srgbClr val="0078D7"/>
                </a:solidFill>
              </a:rPr>
              <a:t>Minimum scale</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Similarity to final production deployment</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Repeatability of development experience prior to or alongside Azure Stack Hub production deployments</a:t>
            </a:r>
          </a:p>
          <a:p>
            <a:endParaRPr lang="en-US" sz="2400" dirty="0">
              <a:solidFill>
                <a:srgbClr val="0078D7"/>
              </a:solidFill>
            </a:endParaRPr>
          </a:p>
          <a:p>
            <a:r>
              <a:rPr lang="en-US" sz="2800" dirty="0">
                <a:solidFill>
                  <a:srgbClr val="0078D7"/>
                </a:solidFill>
              </a:rPr>
              <a:t>Simplicity</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Ease and speed of (re)deployment, management, operations, and the reuse of existing collateral</a:t>
            </a:r>
          </a:p>
          <a:p>
            <a:endParaRPr lang="en-US" sz="2400" dirty="0">
              <a:solidFill>
                <a:srgbClr val="0078D7"/>
              </a:solidFill>
            </a:endParaRPr>
          </a:p>
          <a:p>
            <a:r>
              <a:rPr lang="en-US" sz="2800" dirty="0">
                <a:solidFill>
                  <a:srgbClr val="0078D7"/>
                </a:solidFill>
              </a:rPr>
              <a:t>Flexibility, low cost, low overhead</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Minimum requirements that can easily be procured and adopted </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Multiple deployment options (from minimum requirements to large single </a:t>
            </a:r>
            <a:r>
              <a:rPr lang="en-US" sz="1800" dirty="0">
                <a:solidFill>
                  <a:schemeClr val="tx1"/>
                </a:solidFill>
                <a:latin typeface="+mj-lt"/>
              </a:rPr>
              <a:t>host machines)</a:t>
            </a:r>
          </a:p>
        </p:txBody>
      </p:sp>
      <p:grpSp>
        <p:nvGrpSpPr>
          <p:cNvPr id="7" name="Group 6"/>
          <p:cNvGrpSpPr/>
          <p:nvPr/>
        </p:nvGrpSpPr>
        <p:grpSpPr>
          <a:xfrm>
            <a:off x="7554242" y="1627705"/>
            <a:ext cx="4609961" cy="4230650"/>
            <a:chOff x="7374481" y="1951901"/>
            <a:chExt cx="4609961" cy="4230650"/>
          </a:xfrm>
        </p:grpSpPr>
        <p:grpSp>
          <p:nvGrpSpPr>
            <p:cNvPr id="8" name="STACK CLOUD"/>
            <p:cNvGrpSpPr>
              <a:grpSpLocks noChangeAspect="1"/>
            </p:cNvGrpSpPr>
            <p:nvPr/>
          </p:nvGrpSpPr>
          <p:grpSpPr>
            <a:xfrm>
              <a:off x="7374481" y="1951901"/>
              <a:ext cx="4609961" cy="2467415"/>
              <a:chOff x="4436367" y="3732457"/>
              <a:chExt cx="4771410" cy="2553828"/>
            </a:xfrm>
          </p:grpSpPr>
          <p:sp>
            <p:nvSpPr>
              <p:cNvPr id="317" name="Freeform: Shape 316"/>
              <p:cNvSpPr/>
              <p:nvPr/>
            </p:nvSpPr>
            <p:spPr>
              <a:xfrm>
                <a:off x="4630628" y="5312662"/>
                <a:ext cx="4279766" cy="973623"/>
              </a:xfrm>
              <a:custGeom>
                <a:avLst/>
                <a:gdLst>
                  <a:gd name="connsiteX0" fmla="*/ 1648052 w 4279766"/>
                  <a:gd name="connsiteY0" fmla="*/ 0 h 973623"/>
                  <a:gd name="connsiteX1" fmla="*/ 1942418 w 4279766"/>
                  <a:gd name="connsiteY1" fmla="*/ 121930 h 973623"/>
                  <a:gd name="connsiteX2" fmla="*/ 1984468 w 4279766"/>
                  <a:gd name="connsiteY2" fmla="*/ 172895 h 973623"/>
                  <a:gd name="connsiteX3" fmla="*/ 2015493 w 4279766"/>
                  <a:gd name="connsiteY3" fmla="*/ 147297 h 973623"/>
                  <a:gd name="connsiteX4" fmla="*/ 2268064 w 4279766"/>
                  <a:gd name="connsiteY4" fmla="*/ 70147 h 973623"/>
                  <a:gd name="connsiteX5" fmla="*/ 2642653 w 4279766"/>
                  <a:gd name="connsiteY5" fmla="*/ 269314 h 973623"/>
                  <a:gd name="connsiteX6" fmla="*/ 2669934 w 4279766"/>
                  <a:gd name="connsiteY6" fmla="*/ 319577 h 973623"/>
                  <a:gd name="connsiteX7" fmla="*/ 2671151 w 4279766"/>
                  <a:gd name="connsiteY7" fmla="*/ 317386 h 973623"/>
                  <a:gd name="connsiteX8" fmla="*/ 2966302 w 4279766"/>
                  <a:gd name="connsiteY8" fmla="*/ 164038 h 973623"/>
                  <a:gd name="connsiteX9" fmla="*/ 3104850 w 4279766"/>
                  <a:gd name="connsiteY9" fmla="*/ 191371 h 973623"/>
                  <a:gd name="connsiteX10" fmla="*/ 3156647 w 4279766"/>
                  <a:gd name="connsiteY10" fmla="*/ 218844 h 973623"/>
                  <a:gd name="connsiteX11" fmla="*/ 3195764 w 4279766"/>
                  <a:gd name="connsiteY11" fmla="*/ 172515 h 973623"/>
                  <a:gd name="connsiteX12" fmla="*/ 3447452 w 4279766"/>
                  <a:gd name="connsiteY12" fmla="*/ 70642 h 973623"/>
                  <a:gd name="connsiteX13" fmla="*/ 3646461 w 4279766"/>
                  <a:gd name="connsiteY13" fmla="*/ 130043 h 973623"/>
                  <a:gd name="connsiteX14" fmla="*/ 3675019 w 4279766"/>
                  <a:gd name="connsiteY14" fmla="*/ 153067 h 973623"/>
                  <a:gd name="connsiteX15" fmla="*/ 3695318 w 4279766"/>
                  <a:gd name="connsiteY15" fmla="*/ 129589 h 973623"/>
                  <a:gd name="connsiteX16" fmla="*/ 3937404 w 4279766"/>
                  <a:gd name="connsiteY16" fmla="*/ 33896 h 973623"/>
                  <a:gd name="connsiteX17" fmla="*/ 4279766 w 4279766"/>
                  <a:gd name="connsiteY17" fmla="*/ 360612 h 973623"/>
                  <a:gd name="connsiteX18" fmla="*/ 3937404 w 4279766"/>
                  <a:gd name="connsiteY18" fmla="*/ 687328 h 973623"/>
                  <a:gd name="connsiteX19" fmla="*/ 3745986 w 4279766"/>
                  <a:gd name="connsiteY19" fmla="*/ 631530 h 973623"/>
                  <a:gd name="connsiteX20" fmla="*/ 3734517 w 4279766"/>
                  <a:gd name="connsiteY20" fmla="*/ 622500 h 973623"/>
                  <a:gd name="connsiteX21" fmla="*/ 3699140 w 4279766"/>
                  <a:gd name="connsiteY21" fmla="*/ 664400 h 973623"/>
                  <a:gd name="connsiteX22" fmla="*/ 3447452 w 4279766"/>
                  <a:gd name="connsiteY22" fmla="*/ 766272 h 973623"/>
                  <a:gd name="connsiteX23" fmla="*/ 3308904 w 4279766"/>
                  <a:gd name="connsiteY23" fmla="*/ 738939 h 973623"/>
                  <a:gd name="connsiteX24" fmla="*/ 3257107 w 4279766"/>
                  <a:gd name="connsiteY24" fmla="*/ 711467 h 973623"/>
                  <a:gd name="connsiteX25" fmla="*/ 3217990 w 4279766"/>
                  <a:gd name="connsiteY25" fmla="*/ 757796 h 973623"/>
                  <a:gd name="connsiteX26" fmla="*/ 2966302 w 4279766"/>
                  <a:gd name="connsiteY26" fmla="*/ 859668 h 973623"/>
                  <a:gd name="connsiteX27" fmla="*/ 2714615 w 4279766"/>
                  <a:gd name="connsiteY27" fmla="*/ 757796 h 973623"/>
                  <a:gd name="connsiteX28" fmla="*/ 2676316 w 4279766"/>
                  <a:gd name="connsiteY28" fmla="*/ 712436 h 973623"/>
                  <a:gd name="connsiteX29" fmla="*/ 2642653 w 4279766"/>
                  <a:gd name="connsiteY29" fmla="*/ 774456 h 973623"/>
                  <a:gd name="connsiteX30" fmla="*/ 2268064 w 4279766"/>
                  <a:gd name="connsiteY30" fmla="*/ 973623 h 973623"/>
                  <a:gd name="connsiteX31" fmla="*/ 1893476 w 4279766"/>
                  <a:gd name="connsiteY31" fmla="*/ 774456 h 973623"/>
                  <a:gd name="connsiteX32" fmla="*/ 1884699 w 4279766"/>
                  <a:gd name="connsiteY32" fmla="*/ 758285 h 973623"/>
                  <a:gd name="connsiteX33" fmla="*/ 1880807 w 4279766"/>
                  <a:gd name="connsiteY33" fmla="*/ 761495 h 973623"/>
                  <a:gd name="connsiteX34" fmla="*/ 1648052 w 4279766"/>
                  <a:gd name="connsiteY34" fmla="*/ 832592 h 973623"/>
                  <a:gd name="connsiteX35" fmla="*/ 1415297 w 4279766"/>
                  <a:gd name="connsiteY35" fmla="*/ 761495 h 973623"/>
                  <a:gd name="connsiteX36" fmla="*/ 1371316 w 4279766"/>
                  <a:gd name="connsiteY36" fmla="*/ 725208 h 973623"/>
                  <a:gd name="connsiteX37" fmla="*/ 1349541 w 4279766"/>
                  <a:gd name="connsiteY37" fmla="*/ 751599 h 973623"/>
                  <a:gd name="connsiteX38" fmla="*/ 1045162 w 4279766"/>
                  <a:gd name="connsiteY38" fmla="*/ 877677 h 973623"/>
                  <a:gd name="connsiteX39" fmla="*/ 688220 w 4279766"/>
                  <a:gd name="connsiteY39" fmla="*/ 687893 h 973623"/>
                  <a:gd name="connsiteX40" fmla="*/ 658389 w 4279766"/>
                  <a:gd name="connsiteY40" fmla="*/ 632933 h 973623"/>
                  <a:gd name="connsiteX41" fmla="*/ 636552 w 4279766"/>
                  <a:gd name="connsiteY41" fmla="*/ 644785 h 973623"/>
                  <a:gd name="connsiteX42" fmla="*/ 520141 w 4279766"/>
                  <a:gd name="connsiteY42" fmla="*/ 668287 h 973623"/>
                  <a:gd name="connsiteX43" fmla="*/ 308666 w 4279766"/>
                  <a:gd name="connsiteY43" fmla="*/ 580692 h 973623"/>
                  <a:gd name="connsiteX44" fmla="*/ 305632 w 4279766"/>
                  <a:gd name="connsiteY44" fmla="*/ 577014 h 973623"/>
                  <a:gd name="connsiteX45" fmla="*/ 265207 w 4279766"/>
                  <a:gd name="connsiteY45" fmla="*/ 589563 h 973623"/>
                  <a:gd name="connsiteX46" fmla="*/ 220724 w 4279766"/>
                  <a:gd name="connsiteY46" fmla="*/ 594047 h 973623"/>
                  <a:gd name="connsiteX47" fmla="*/ 0 w 4279766"/>
                  <a:gd name="connsiteY47" fmla="*/ 373323 h 973623"/>
                  <a:gd name="connsiteX48" fmla="*/ 220724 w 4279766"/>
                  <a:gd name="connsiteY48" fmla="*/ 152599 h 973623"/>
                  <a:gd name="connsiteX49" fmla="*/ 265207 w 4279766"/>
                  <a:gd name="connsiteY49" fmla="*/ 157083 h 973623"/>
                  <a:gd name="connsiteX50" fmla="*/ 300238 w 4279766"/>
                  <a:gd name="connsiteY50" fmla="*/ 167958 h 973623"/>
                  <a:gd name="connsiteX51" fmla="*/ 308666 w 4279766"/>
                  <a:gd name="connsiteY51" fmla="*/ 157743 h 973623"/>
                  <a:gd name="connsiteX52" fmla="*/ 520141 w 4279766"/>
                  <a:gd name="connsiteY52" fmla="*/ 70147 h 973623"/>
                  <a:gd name="connsiteX53" fmla="*/ 687354 w 4279766"/>
                  <a:gd name="connsiteY53" fmla="*/ 121224 h 973623"/>
                  <a:gd name="connsiteX54" fmla="*/ 729754 w 4279766"/>
                  <a:gd name="connsiteY54" fmla="*/ 156207 h 973623"/>
                  <a:gd name="connsiteX55" fmla="*/ 740783 w 4279766"/>
                  <a:gd name="connsiteY55" fmla="*/ 142841 h 973623"/>
                  <a:gd name="connsiteX56" fmla="*/ 1045162 w 4279766"/>
                  <a:gd name="connsiteY56" fmla="*/ 16763 h 973623"/>
                  <a:gd name="connsiteX57" fmla="*/ 1285834 w 4279766"/>
                  <a:gd name="connsiteY57" fmla="*/ 90278 h 973623"/>
                  <a:gd name="connsiteX58" fmla="*/ 1341742 w 4279766"/>
                  <a:gd name="connsiteY58" fmla="*/ 136406 h 973623"/>
                  <a:gd name="connsiteX59" fmla="*/ 1353686 w 4279766"/>
                  <a:gd name="connsiteY59" fmla="*/ 121930 h 973623"/>
                  <a:gd name="connsiteX60" fmla="*/ 1648052 w 4279766"/>
                  <a:gd name="connsiteY60" fmla="*/ 0 h 97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79766" h="973623">
                    <a:moveTo>
                      <a:pt x="1648052" y="0"/>
                    </a:moveTo>
                    <a:cubicBezTo>
                      <a:pt x="1763009" y="0"/>
                      <a:pt x="1867083" y="46596"/>
                      <a:pt x="1942418" y="121930"/>
                    </a:cubicBezTo>
                    <a:lnTo>
                      <a:pt x="1984468" y="172895"/>
                    </a:lnTo>
                    <a:lnTo>
                      <a:pt x="2015493" y="147297"/>
                    </a:lnTo>
                    <a:cubicBezTo>
                      <a:pt x="2087591" y="98589"/>
                      <a:pt x="2174506" y="70147"/>
                      <a:pt x="2268064" y="70147"/>
                    </a:cubicBezTo>
                    <a:cubicBezTo>
                      <a:pt x="2423994" y="70147"/>
                      <a:pt x="2561472" y="149151"/>
                      <a:pt x="2642653" y="269314"/>
                    </a:cubicBezTo>
                    <a:lnTo>
                      <a:pt x="2669934" y="319577"/>
                    </a:lnTo>
                    <a:lnTo>
                      <a:pt x="2671151" y="317386"/>
                    </a:lnTo>
                    <a:cubicBezTo>
                      <a:pt x="2735116" y="224867"/>
                      <a:pt x="2843440" y="164038"/>
                      <a:pt x="2966302" y="164038"/>
                    </a:cubicBezTo>
                    <a:cubicBezTo>
                      <a:pt x="3015447" y="164038"/>
                      <a:pt x="3062266" y="173771"/>
                      <a:pt x="3104850" y="191371"/>
                    </a:cubicBezTo>
                    <a:lnTo>
                      <a:pt x="3156647" y="218844"/>
                    </a:lnTo>
                    <a:lnTo>
                      <a:pt x="3195764" y="172515"/>
                    </a:lnTo>
                    <a:cubicBezTo>
                      <a:pt x="3260177" y="109573"/>
                      <a:pt x="3349162" y="70642"/>
                      <a:pt x="3447452" y="70642"/>
                    </a:cubicBezTo>
                    <a:cubicBezTo>
                      <a:pt x="3521170" y="70642"/>
                      <a:pt x="3589653" y="92541"/>
                      <a:pt x="3646461" y="130043"/>
                    </a:cubicBezTo>
                    <a:lnTo>
                      <a:pt x="3675019" y="153067"/>
                    </a:lnTo>
                    <a:lnTo>
                      <a:pt x="3695318" y="129589"/>
                    </a:lnTo>
                    <a:cubicBezTo>
                      <a:pt x="3757273" y="70465"/>
                      <a:pt x="3842864" y="33896"/>
                      <a:pt x="3937404" y="33896"/>
                    </a:cubicBezTo>
                    <a:cubicBezTo>
                      <a:pt x="4126485" y="33896"/>
                      <a:pt x="4279766" y="180172"/>
                      <a:pt x="4279766" y="360612"/>
                    </a:cubicBezTo>
                    <a:cubicBezTo>
                      <a:pt x="4279766" y="541052"/>
                      <a:pt x="4126485" y="687328"/>
                      <a:pt x="3937404" y="687328"/>
                    </a:cubicBezTo>
                    <a:cubicBezTo>
                      <a:pt x="3866499" y="687328"/>
                      <a:pt x="3800628" y="666758"/>
                      <a:pt x="3745986" y="631530"/>
                    </a:cubicBezTo>
                    <a:lnTo>
                      <a:pt x="3734517" y="622500"/>
                    </a:lnTo>
                    <a:lnTo>
                      <a:pt x="3699140" y="664400"/>
                    </a:lnTo>
                    <a:cubicBezTo>
                      <a:pt x="3634727" y="727342"/>
                      <a:pt x="3545742" y="766272"/>
                      <a:pt x="3447452" y="766272"/>
                    </a:cubicBezTo>
                    <a:cubicBezTo>
                      <a:pt x="3398307" y="766272"/>
                      <a:pt x="3351488" y="756540"/>
                      <a:pt x="3308904" y="738939"/>
                    </a:cubicBezTo>
                    <a:lnTo>
                      <a:pt x="3257107" y="711467"/>
                    </a:lnTo>
                    <a:lnTo>
                      <a:pt x="3217990" y="757796"/>
                    </a:lnTo>
                    <a:cubicBezTo>
                      <a:pt x="3153577" y="820738"/>
                      <a:pt x="3064592" y="859668"/>
                      <a:pt x="2966302" y="859668"/>
                    </a:cubicBezTo>
                    <a:cubicBezTo>
                      <a:pt x="2868012" y="859668"/>
                      <a:pt x="2779027" y="820738"/>
                      <a:pt x="2714615" y="757796"/>
                    </a:cubicBezTo>
                    <a:lnTo>
                      <a:pt x="2676316" y="712436"/>
                    </a:lnTo>
                    <a:lnTo>
                      <a:pt x="2642653" y="774456"/>
                    </a:lnTo>
                    <a:cubicBezTo>
                      <a:pt x="2561472" y="894619"/>
                      <a:pt x="2423994" y="973623"/>
                      <a:pt x="2268064" y="973623"/>
                    </a:cubicBezTo>
                    <a:cubicBezTo>
                      <a:pt x="2112134" y="973623"/>
                      <a:pt x="1974657" y="894619"/>
                      <a:pt x="1893476" y="774456"/>
                    </a:cubicBezTo>
                    <a:lnTo>
                      <a:pt x="1884699" y="758285"/>
                    </a:lnTo>
                    <a:lnTo>
                      <a:pt x="1880807" y="761495"/>
                    </a:lnTo>
                    <a:cubicBezTo>
                      <a:pt x="1814366" y="806382"/>
                      <a:pt x="1734270" y="832592"/>
                      <a:pt x="1648052" y="832592"/>
                    </a:cubicBezTo>
                    <a:cubicBezTo>
                      <a:pt x="1561834" y="832592"/>
                      <a:pt x="1481738" y="806382"/>
                      <a:pt x="1415297" y="761495"/>
                    </a:cubicBezTo>
                    <a:lnTo>
                      <a:pt x="1371316" y="725208"/>
                    </a:lnTo>
                    <a:lnTo>
                      <a:pt x="1349541" y="751599"/>
                    </a:lnTo>
                    <a:cubicBezTo>
                      <a:pt x="1271644" y="829497"/>
                      <a:pt x="1164029" y="877677"/>
                      <a:pt x="1045162" y="877677"/>
                    </a:cubicBezTo>
                    <a:cubicBezTo>
                      <a:pt x="896577" y="877677"/>
                      <a:pt x="765576" y="802395"/>
                      <a:pt x="688220" y="687893"/>
                    </a:cubicBezTo>
                    <a:lnTo>
                      <a:pt x="658389" y="632933"/>
                    </a:lnTo>
                    <a:lnTo>
                      <a:pt x="636552" y="644785"/>
                    </a:lnTo>
                    <a:cubicBezTo>
                      <a:pt x="600772" y="659919"/>
                      <a:pt x="561434" y="668287"/>
                      <a:pt x="520141" y="668287"/>
                    </a:cubicBezTo>
                    <a:cubicBezTo>
                      <a:pt x="437555" y="668287"/>
                      <a:pt x="362787" y="634813"/>
                      <a:pt x="308666" y="580692"/>
                    </a:cubicBezTo>
                    <a:lnTo>
                      <a:pt x="305632" y="577014"/>
                    </a:lnTo>
                    <a:lnTo>
                      <a:pt x="265207" y="589563"/>
                    </a:lnTo>
                    <a:cubicBezTo>
                      <a:pt x="250839" y="592503"/>
                      <a:pt x="235962" y="594047"/>
                      <a:pt x="220724" y="594047"/>
                    </a:cubicBezTo>
                    <a:cubicBezTo>
                      <a:pt x="98822" y="594047"/>
                      <a:pt x="0" y="495225"/>
                      <a:pt x="0" y="373323"/>
                    </a:cubicBezTo>
                    <a:cubicBezTo>
                      <a:pt x="0" y="251421"/>
                      <a:pt x="98822" y="152599"/>
                      <a:pt x="220724" y="152599"/>
                    </a:cubicBezTo>
                    <a:cubicBezTo>
                      <a:pt x="235962" y="152599"/>
                      <a:pt x="250839" y="154143"/>
                      <a:pt x="265207" y="157083"/>
                    </a:cubicBezTo>
                    <a:lnTo>
                      <a:pt x="300238" y="167958"/>
                    </a:lnTo>
                    <a:lnTo>
                      <a:pt x="308666" y="157743"/>
                    </a:lnTo>
                    <a:cubicBezTo>
                      <a:pt x="362787" y="103622"/>
                      <a:pt x="437555" y="70147"/>
                      <a:pt x="520141" y="70147"/>
                    </a:cubicBezTo>
                    <a:cubicBezTo>
                      <a:pt x="582080" y="70147"/>
                      <a:pt x="639622" y="88977"/>
                      <a:pt x="687354" y="121224"/>
                    </a:cubicBezTo>
                    <a:lnTo>
                      <a:pt x="729754" y="156207"/>
                    </a:lnTo>
                    <a:lnTo>
                      <a:pt x="740783" y="142841"/>
                    </a:lnTo>
                    <a:cubicBezTo>
                      <a:pt x="818680" y="64944"/>
                      <a:pt x="926294" y="16763"/>
                      <a:pt x="1045162" y="16763"/>
                    </a:cubicBezTo>
                    <a:cubicBezTo>
                      <a:pt x="1134312" y="16763"/>
                      <a:pt x="1217133" y="43865"/>
                      <a:pt x="1285834" y="90278"/>
                    </a:cubicBezTo>
                    <a:lnTo>
                      <a:pt x="1341742" y="136406"/>
                    </a:lnTo>
                    <a:lnTo>
                      <a:pt x="1353686" y="121930"/>
                    </a:lnTo>
                    <a:cubicBezTo>
                      <a:pt x="1429021" y="46596"/>
                      <a:pt x="1533095" y="0"/>
                      <a:pt x="1648052" y="0"/>
                    </a:cubicBezTo>
                    <a:close/>
                  </a:path>
                </a:pathLst>
              </a:custGeom>
              <a:solidFill>
                <a:srgbClr val="E7E6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8" name="Group 317"/>
              <p:cNvGrpSpPr/>
              <p:nvPr/>
            </p:nvGrpSpPr>
            <p:grpSpPr>
              <a:xfrm>
                <a:off x="4436367" y="3732457"/>
                <a:ext cx="4771410" cy="2191840"/>
                <a:chOff x="4436367" y="3732457"/>
                <a:chExt cx="4771410" cy="2191840"/>
              </a:xfrm>
            </p:grpSpPr>
            <p:sp>
              <p:nvSpPr>
                <p:cNvPr id="319" name="Freeform: Shape 318"/>
                <p:cNvSpPr/>
                <p:nvPr/>
              </p:nvSpPr>
              <p:spPr>
                <a:xfrm>
                  <a:off x="4436367" y="3732457"/>
                  <a:ext cx="4771410" cy="2191840"/>
                </a:xfrm>
                <a:custGeom>
                  <a:avLst/>
                  <a:gdLst>
                    <a:gd name="connsiteX0" fmla="*/ 2205281 w 4771410"/>
                    <a:gd name="connsiteY0" fmla="*/ 0 h 2191840"/>
                    <a:gd name="connsiteX1" fmla="*/ 2724987 w 4771410"/>
                    <a:gd name="connsiteY1" fmla="*/ 250323 h 2191840"/>
                    <a:gd name="connsiteX2" fmla="*/ 2739556 w 4771410"/>
                    <a:gd name="connsiteY2" fmla="*/ 274640 h 2191840"/>
                    <a:gd name="connsiteX3" fmla="*/ 2754182 w 4771410"/>
                    <a:gd name="connsiteY3" fmla="*/ 270670 h 2191840"/>
                    <a:gd name="connsiteX4" fmla="*/ 2878849 w 4771410"/>
                    <a:gd name="connsiteY4" fmla="*/ 259680 h 2191840"/>
                    <a:gd name="connsiteX5" fmla="*/ 3497434 w 4771410"/>
                    <a:gd name="connsiteY5" fmla="*/ 800615 h 2191840"/>
                    <a:gd name="connsiteX6" fmla="*/ 3494910 w 4771410"/>
                    <a:gd name="connsiteY6" fmla="*/ 818137 h 2191840"/>
                    <a:gd name="connsiteX7" fmla="*/ 3526064 w 4771410"/>
                    <a:gd name="connsiteY7" fmla="*/ 808466 h 2191840"/>
                    <a:gd name="connsiteX8" fmla="*/ 3603959 w 4771410"/>
                    <a:gd name="connsiteY8" fmla="*/ 800614 h 2191840"/>
                    <a:gd name="connsiteX9" fmla="*/ 3924457 w 4771410"/>
                    <a:gd name="connsiteY9" fmla="*/ 971022 h 2191840"/>
                    <a:gd name="connsiteX10" fmla="*/ 3936281 w 4771410"/>
                    <a:gd name="connsiteY10" fmla="*/ 992805 h 2191840"/>
                    <a:gd name="connsiteX11" fmla="*/ 4014969 w 4771410"/>
                    <a:gd name="connsiteY11" fmla="*/ 985235 h 2191840"/>
                    <a:gd name="connsiteX12" fmla="*/ 4515289 w 4771410"/>
                    <a:gd name="connsiteY12" fmla="*/ 1374372 h 2191840"/>
                    <a:gd name="connsiteX13" fmla="*/ 4522464 w 4771410"/>
                    <a:gd name="connsiteY13" fmla="*/ 1442297 h 2191840"/>
                    <a:gd name="connsiteX14" fmla="*/ 4572090 w 4771410"/>
                    <a:gd name="connsiteY14" fmla="*/ 1457701 h 2191840"/>
                    <a:gd name="connsiteX15" fmla="*/ 4771410 w 4771410"/>
                    <a:gd name="connsiteY15" fmla="*/ 1758406 h 2191840"/>
                    <a:gd name="connsiteX16" fmla="*/ 4445059 w 4771410"/>
                    <a:gd name="connsiteY16" fmla="*/ 2084757 h 2191840"/>
                    <a:gd name="connsiteX17" fmla="*/ 4193231 w 4771410"/>
                    <a:gd name="connsiteY17" fmla="*/ 1965996 h 2191840"/>
                    <a:gd name="connsiteX18" fmla="*/ 4173550 w 4771410"/>
                    <a:gd name="connsiteY18" fmla="*/ 1933558 h 2191840"/>
                    <a:gd name="connsiteX19" fmla="*/ 4117892 w 4771410"/>
                    <a:gd name="connsiteY19" fmla="*/ 1950046 h 2191840"/>
                    <a:gd name="connsiteX20" fmla="*/ 4014969 w 4771410"/>
                    <a:gd name="connsiteY20" fmla="*/ 1959947 h 2191840"/>
                    <a:gd name="connsiteX21" fmla="*/ 3729435 w 4771410"/>
                    <a:gd name="connsiteY21" fmla="*/ 1876714 h 2191840"/>
                    <a:gd name="connsiteX22" fmla="*/ 3711564 w 4771410"/>
                    <a:gd name="connsiteY22" fmla="*/ 1862643 h 2191840"/>
                    <a:gd name="connsiteX23" fmla="*/ 3587720 w 4771410"/>
                    <a:gd name="connsiteY23" fmla="*/ 1862643 h 2191840"/>
                    <a:gd name="connsiteX24" fmla="*/ 3583908 w 4771410"/>
                    <a:gd name="connsiteY24" fmla="*/ 1874642 h 2191840"/>
                    <a:gd name="connsiteX25" fmla="*/ 3094188 w 4771410"/>
                    <a:gd name="connsiteY25" fmla="*/ 2191840 h 2191840"/>
                    <a:gd name="connsiteX26" fmla="*/ 2653470 w 4771410"/>
                    <a:gd name="connsiteY26" fmla="*/ 1962862 h 2191840"/>
                    <a:gd name="connsiteX27" fmla="*/ 2644196 w 4771410"/>
                    <a:gd name="connsiteY27" fmla="*/ 1946164 h 2191840"/>
                    <a:gd name="connsiteX28" fmla="*/ 2602035 w 4771410"/>
                    <a:gd name="connsiteY28" fmla="*/ 1997264 h 2191840"/>
                    <a:gd name="connsiteX29" fmla="*/ 2282608 w 4771410"/>
                    <a:gd name="connsiteY29" fmla="*/ 2129575 h 2191840"/>
                    <a:gd name="connsiteX30" fmla="*/ 1908020 w 4771410"/>
                    <a:gd name="connsiteY30" fmla="*/ 1930408 h 2191840"/>
                    <a:gd name="connsiteX31" fmla="*/ 1907071 w 4771410"/>
                    <a:gd name="connsiteY31" fmla="*/ 1928660 h 2191840"/>
                    <a:gd name="connsiteX32" fmla="*/ 1892808 w 4771410"/>
                    <a:gd name="connsiteY32" fmla="*/ 1940427 h 2191840"/>
                    <a:gd name="connsiteX33" fmla="*/ 1660053 w 4771410"/>
                    <a:gd name="connsiteY33" fmla="*/ 2011524 h 2191840"/>
                    <a:gd name="connsiteX34" fmla="*/ 1427298 w 4771410"/>
                    <a:gd name="connsiteY34" fmla="*/ 1940427 h 2191840"/>
                    <a:gd name="connsiteX35" fmla="*/ 1408428 w 4771410"/>
                    <a:gd name="connsiteY35" fmla="*/ 1924858 h 2191840"/>
                    <a:gd name="connsiteX36" fmla="*/ 1381898 w 4771410"/>
                    <a:gd name="connsiteY36" fmla="*/ 1946747 h 2191840"/>
                    <a:gd name="connsiteX37" fmla="*/ 1165798 w 4771410"/>
                    <a:gd name="connsiteY37" fmla="*/ 2012757 h 2191840"/>
                    <a:gd name="connsiteX38" fmla="*/ 867550 w 4771410"/>
                    <a:gd name="connsiteY38" fmla="*/ 1872104 h 2191840"/>
                    <a:gd name="connsiteX39" fmla="*/ 822349 w 4771410"/>
                    <a:gd name="connsiteY39" fmla="*/ 1797604 h 2191840"/>
                    <a:gd name="connsiteX40" fmla="*/ 814843 w 4771410"/>
                    <a:gd name="connsiteY40" fmla="*/ 1806702 h 2191840"/>
                    <a:gd name="connsiteX41" fmla="*/ 603369 w 4771410"/>
                    <a:gd name="connsiteY41" fmla="*/ 1894297 h 2191840"/>
                    <a:gd name="connsiteX42" fmla="*/ 564504 w 4771410"/>
                    <a:gd name="connsiteY42" fmla="*/ 1890379 h 2191840"/>
                    <a:gd name="connsiteX43" fmla="*/ 539441 w 4771410"/>
                    <a:gd name="connsiteY43" fmla="*/ 1913152 h 2191840"/>
                    <a:gd name="connsiteX44" fmla="*/ 345993 w 4771410"/>
                    <a:gd name="connsiteY44" fmla="*/ 1972242 h 2191840"/>
                    <a:gd name="connsiteX45" fmla="*/ 0 w 4771410"/>
                    <a:gd name="connsiteY45" fmla="*/ 1626249 h 2191840"/>
                    <a:gd name="connsiteX46" fmla="*/ 345993 w 4771410"/>
                    <a:gd name="connsiteY46" fmla="*/ 1280256 h 2191840"/>
                    <a:gd name="connsiteX47" fmla="*/ 448881 w 4771410"/>
                    <a:gd name="connsiteY47" fmla="*/ 1295811 h 2191840"/>
                    <a:gd name="connsiteX48" fmla="*/ 493964 w 4771410"/>
                    <a:gd name="connsiteY48" fmla="*/ 1317484 h 2191840"/>
                    <a:gd name="connsiteX49" fmla="*/ 543096 w 4771410"/>
                    <a:gd name="connsiteY49" fmla="*/ 1302233 h 2191840"/>
                    <a:gd name="connsiteX50" fmla="*/ 591588 w 4771410"/>
                    <a:gd name="connsiteY50" fmla="*/ 1297345 h 2191840"/>
                    <a:gd name="connsiteX51" fmla="*/ 601874 w 4771410"/>
                    <a:gd name="connsiteY51" fmla="*/ 1246397 h 2191840"/>
                    <a:gd name="connsiteX52" fmla="*/ 958008 w 4771410"/>
                    <a:gd name="connsiteY52" fmla="*/ 1010335 h 2191840"/>
                    <a:gd name="connsiteX53" fmla="*/ 1035903 w 4771410"/>
                    <a:gd name="connsiteY53" fmla="*/ 1018187 h 2191840"/>
                    <a:gd name="connsiteX54" fmla="*/ 1042591 w 4771410"/>
                    <a:gd name="connsiteY54" fmla="*/ 1020264 h 2191840"/>
                    <a:gd name="connsiteX55" fmla="*/ 1051534 w 4771410"/>
                    <a:gd name="connsiteY55" fmla="*/ 938654 h 2191840"/>
                    <a:gd name="connsiteX56" fmla="*/ 1524750 w 4771410"/>
                    <a:gd name="connsiteY56" fmla="*/ 583843 h 2191840"/>
                    <a:gd name="connsiteX57" fmla="*/ 1580905 w 4771410"/>
                    <a:gd name="connsiteY57" fmla="*/ 589051 h 2191840"/>
                    <a:gd name="connsiteX58" fmla="*/ 1578537 w 4771410"/>
                    <a:gd name="connsiteY58" fmla="*/ 567767 h 2191840"/>
                    <a:gd name="connsiteX59" fmla="*/ 2205281 w 4771410"/>
                    <a:gd name="connsiteY59" fmla="*/ 0 h 21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1410" h="2191840">
                      <a:moveTo>
                        <a:pt x="2205281" y="0"/>
                      </a:moveTo>
                      <a:cubicBezTo>
                        <a:pt x="2421619" y="0"/>
                        <a:pt x="2612356" y="99296"/>
                        <a:pt x="2724987" y="250323"/>
                      </a:cubicBezTo>
                      <a:lnTo>
                        <a:pt x="2739556" y="274640"/>
                      </a:lnTo>
                      <a:lnTo>
                        <a:pt x="2754182" y="270670"/>
                      </a:lnTo>
                      <a:cubicBezTo>
                        <a:pt x="2794451" y="263464"/>
                        <a:pt x="2836145" y="259680"/>
                        <a:pt x="2878849" y="259680"/>
                      </a:cubicBezTo>
                      <a:cubicBezTo>
                        <a:pt x="3220484" y="259680"/>
                        <a:pt x="3497434" y="501865"/>
                        <a:pt x="3497434" y="800615"/>
                      </a:cubicBezTo>
                      <a:lnTo>
                        <a:pt x="3494910" y="818137"/>
                      </a:lnTo>
                      <a:lnTo>
                        <a:pt x="3526064" y="808466"/>
                      </a:lnTo>
                      <a:cubicBezTo>
                        <a:pt x="3551225" y="803318"/>
                        <a:pt x="3577276" y="800614"/>
                        <a:pt x="3603959" y="800614"/>
                      </a:cubicBezTo>
                      <a:cubicBezTo>
                        <a:pt x="3737373" y="800614"/>
                        <a:pt x="3854999" y="868210"/>
                        <a:pt x="3924457" y="971022"/>
                      </a:cubicBezTo>
                      <a:lnTo>
                        <a:pt x="3936281" y="992805"/>
                      </a:lnTo>
                      <a:lnTo>
                        <a:pt x="4014969" y="985235"/>
                      </a:lnTo>
                      <a:cubicBezTo>
                        <a:pt x="4261762" y="985235"/>
                        <a:pt x="4467668" y="1152292"/>
                        <a:pt x="4515289" y="1374372"/>
                      </a:cubicBezTo>
                      <a:lnTo>
                        <a:pt x="4522464" y="1442297"/>
                      </a:lnTo>
                      <a:lnTo>
                        <a:pt x="4572090" y="1457701"/>
                      </a:lnTo>
                      <a:cubicBezTo>
                        <a:pt x="4689222" y="1507244"/>
                        <a:pt x="4771410" y="1623227"/>
                        <a:pt x="4771410" y="1758406"/>
                      </a:cubicBezTo>
                      <a:cubicBezTo>
                        <a:pt x="4771410" y="1938645"/>
                        <a:pt x="4625298" y="2084757"/>
                        <a:pt x="4445059" y="2084757"/>
                      </a:cubicBezTo>
                      <a:cubicBezTo>
                        <a:pt x="4343675" y="2084757"/>
                        <a:pt x="4253088" y="2038527"/>
                        <a:pt x="4193231" y="1965996"/>
                      </a:cubicBezTo>
                      <a:lnTo>
                        <a:pt x="4173550" y="1933558"/>
                      </a:lnTo>
                      <a:lnTo>
                        <a:pt x="4117892" y="1950046"/>
                      </a:lnTo>
                      <a:cubicBezTo>
                        <a:pt x="4084647" y="1956538"/>
                        <a:pt x="4050225" y="1959947"/>
                        <a:pt x="4014969" y="1959947"/>
                      </a:cubicBezTo>
                      <a:cubicBezTo>
                        <a:pt x="3909201" y="1959947"/>
                        <a:pt x="3810942" y="1929263"/>
                        <a:pt x="3729435" y="1876714"/>
                      </a:cubicBezTo>
                      <a:lnTo>
                        <a:pt x="3711564" y="1862643"/>
                      </a:lnTo>
                      <a:lnTo>
                        <a:pt x="3587720" y="1862643"/>
                      </a:lnTo>
                      <a:lnTo>
                        <a:pt x="3583908" y="1874642"/>
                      </a:lnTo>
                      <a:cubicBezTo>
                        <a:pt x="3503224" y="2061046"/>
                        <a:pt x="3314337" y="2191840"/>
                        <a:pt x="3094188" y="2191840"/>
                      </a:cubicBezTo>
                      <a:cubicBezTo>
                        <a:pt x="2910731" y="2191840"/>
                        <a:pt x="2748982" y="2101011"/>
                        <a:pt x="2653470" y="1962862"/>
                      </a:cubicBezTo>
                      <a:lnTo>
                        <a:pt x="2644196" y="1946164"/>
                      </a:lnTo>
                      <a:lnTo>
                        <a:pt x="2602035" y="1997264"/>
                      </a:lnTo>
                      <a:cubicBezTo>
                        <a:pt x="2520286" y="2079013"/>
                        <a:pt x="2407352" y="2129575"/>
                        <a:pt x="2282608" y="2129575"/>
                      </a:cubicBezTo>
                      <a:cubicBezTo>
                        <a:pt x="2126678" y="2129575"/>
                        <a:pt x="1989200" y="2050571"/>
                        <a:pt x="1908020" y="1930408"/>
                      </a:cubicBezTo>
                      <a:lnTo>
                        <a:pt x="1907071" y="1928660"/>
                      </a:lnTo>
                      <a:lnTo>
                        <a:pt x="1892808" y="1940427"/>
                      </a:lnTo>
                      <a:cubicBezTo>
                        <a:pt x="1826367" y="1985314"/>
                        <a:pt x="1746271" y="2011524"/>
                        <a:pt x="1660053" y="2011524"/>
                      </a:cubicBezTo>
                      <a:cubicBezTo>
                        <a:pt x="1573835" y="2011524"/>
                        <a:pt x="1493739" y="1985314"/>
                        <a:pt x="1427298" y="1940427"/>
                      </a:cubicBezTo>
                      <a:lnTo>
                        <a:pt x="1408428" y="1924858"/>
                      </a:lnTo>
                      <a:lnTo>
                        <a:pt x="1381898" y="1946747"/>
                      </a:lnTo>
                      <a:cubicBezTo>
                        <a:pt x="1320211" y="1988423"/>
                        <a:pt x="1245846" y="2012757"/>
                        <a:pt x="1165798" y="2012757"/>
                      </a:cubicBezTo>
                      <a:cubicBezTo>
                        <a:pt x="1045725" y="2012757"/>
                        <a:pt x="938441" y="1958004"/>
                        <a:pt x="867550" y="1872104"/>
                      </a:cubicBezTo>
                      <a:lnTo>
                        <a:pt x="822349" y="1797604"/>
                      </a:lnTo>
                      <a:lnTo>
                        <a:pt x="814843" y="1806702"/>
                      </a:lnTo>
                      <a:cubicBezTo>
                        <a:pt x="760722" y="1860823"/>
                        <a:pt x="685955" y="1894297"/>
                        <a:pt x="603369" y="1894297"/>
                      </a:cubicBezTo>
                      <a:lnTo>
                        <a:pt x="564504" y="1890379"/>
                      </a:lnTo>
                      <a:lnTo>
                        <a:pt x="539441" y="1913152"/>
                      </a:lnTo>
                      <a:cubicBezTo>
                        <a:pt x="484220" y="1950458"/>
                        <a:pt x="417651" y="1972242"/>
                        <a:pt x="345993" y="1972242"/>
                      </a:cubicBezTo>
                      <a:cubicBezTo>
                        <a:pt x="154906" y="1972242"/>
                        <a:pt x="0" y="1817336"/>
                        <a:pt x="0" y="1626249"/>
                      </a:cubicBezTo>
                      <a:cubicBezTo>
                        <a:pt x="0" y="1435162"/>
                        <a:pt x="154906" y="1280256"/>
                        <a:pt x="345993" y="1280256"/>
                      </a:cubicBezTo>
                      <a:cubicBezTo>
                        <a:pt x="381822" y="1280256"/>
                        <a:pt x="416378" y="1285702"/>
                        <a:pt x="448881" y="1295811"/>
                      </a:cubicBezTo>
                      <a:lnTo>
                        <a:pt x="493964" y="1317484"/>
                      </a:lnTo>
                      <a:lnTo>
                        <a:pt x="543096" y="1302233"/>
                      </a:lnTo>
                      <a:lnTo>
                        <a:pt x="591588" y="1297345"/>
                      </a:lnTo>
                      <a:lnTo>
                        <a:pt x="601874" y="1246397"/>
                      </a:lnTo>
                      <a:cubicBezTo>
                        <a:pt x="660549" y="1107673"/>
                        <a:pt x="797911" y="1010335"/>
                        <a:pt x="958008" y="1010335"/>
                      </a:cubicBezTo>
                      <a:cubicBezTo>
                        <a:pt x="984691" y="1010335"/>
                        <a:pt x="1010742" y="1013039"/>
                        <a:pt x="1035903" y="1018187"/>
                      </a:cubicBezTo>
                      <a:lnTo>
                        <a:pt x="1042591" y="1020264"/>
                      </a:lnTo>
                      <a:lnTo>
                        <a:pt x="1051534" y="938654"/>
                      </a:lnTo>
                      <a:cubicBezTo>
                        <a:pt x="1096575" y="736163"/>
                        <a:pt x="1291326" y="583843"/>
                        <a:pt x="1524750" y="583843"/>
                      </a:cubicBezTo>
                      <a:lnTo>
                        <a:pt x="1580905" y="589051"/>
                      </a:lnTo>
                      <a:lnTo>
                        <a:pt x="1578537" y="567767"/>
                      </a:lnTo>
                      <a:cubicBezTo>
                        <a:pt x="1578537" y="254198"/>
                        <a:pt x="1859140" y="0"/>
                        <a:pt x="2205281" y="0"/>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Shape 319"/>
                <p:cNvSpPr/>
                <p:nvPr/>
              </p:nvSpPr>
              <p:spPr>
                <a:xfrm>
                  <a:off x="5628374" y="4942555"/>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Shape 320"/>
                <p:cNvSpPr/>
                <p:nvPr/>
              </p:nvSpPr>
              <p:spPr>
                <a:xfrm flipH="1">
                  <a:off x="7820485" y="4921010"/>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 name="Group 8"/>
            <p:cNvGrpSpPr/>
            <p:nvPr/>
          </p:nvGrpSpPr>
          <p:grpSpPr>
            <a:xfrm>
              <a:off x="9076450" y="3465576"/>
              <a:ext cx="2144733" cy="1763808"/>
              <a:chOff x="8048707" y="2987378"/>
              <a:chExt cx="4282557" cy="3521933"/>
            </a:xfrm>
          </p:grpSpPr>
          <p:grpSp>
            <p:nvGrpSpPr>
              <p:cNvPr id="20" name="AZURE SERVER"/>
              <p:cNvGrpSpPr>
                <a:grpSpLocks noChangeAspect="1"/>
              </p:cNvGrpSpPr>
              <p:nvPr/>
            </p:nvGrpSpPr>
            <p:grpSpPr>
              <a:xfrm>
                <a:off x="8048707" y="2987378"/>
                <a:ext cx="1321403" cy="3521933"/>
                <a:chOff x="5505393" y="1701272"/>
                <a:chExt cx="1321403" cy="3521933"/>
              </a:xfrm>
            </p:grpSpPr>
            <p:sp>
              <p:nvSpPr>
                <p:cNvPr id="219" name="Rectangle 218"/>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0" name="Group 219"/>
                <p:cNvGrpSpPr/>
                <p:nvPr/>
              </p:nvGrpSpPr>
              <p:grpSpPr>
                <a:xfrm>
                  <a:off x="5594310" y="3041197"/>
                  <a:ext cx="1143568" cy="456065"/>
                  <a:chOff x="6064578" y="3553227"/>
                  <a:chExt cx="1143568" cy="456065"/>
                </a:xfrm>
              </p:grpSpPr>
              <p:sp>
                <p:nvSpPr>
                  <p:cNvPr id="314" name="Rectangle 313"/>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314"/>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1" name="Group 220"/>
                <p:cNvGrpSpPr/>
                <p:nvPr/>
              </p:nvGrpSpPr>
              <p:grpSpPr>
                <a:xfrm>
                  <a:off x="5594310" y="2612237"/>
                  <a:ext cx="1143568" cy="318788"/>
                  <a:chOff x="5554064" y="2197265"/>
                  <a:chExt cx="1143568" cy="318788"/>
                </a:xfrm>
              </p:grpSpPr>
              <p:sp>
                <p:nvSpPr>
                  <p:cNvPr id="288" name="Rectangle 287"/>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288"/>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0" name="Group 289"/>
                  <p:cNvGrpSpPr/>
                  <p:nvPr/>
                </p:nvGrpSpPr>
                <p:grpSpPr>
                  <a:xfrm>
                    <a:off x="5616213" y="2264892"/>
                    <a:ext cx="1013582" cy="183535"/>
                    <a:chOff x="5645604" y="2685047"/>
                    <a:chExt cx="1013582" cy="183535"/>
                  </a:xfrm>
                </p:grpSpPr>
                <p:sp>
                  <p:nvSpPr>
                    <p:cNvPr id="291" name="Rectangle 290"/>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291"/>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Oval 292"/>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Oval 293"/>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Oval 294"/>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295"/>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297"/>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298"/>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299"/>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300"/>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301"/>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302"/>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303"/>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304"/>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305"/>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306"/>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307"/>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308"/>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309"/>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310"/>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Rectangle 311"/>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312"/>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2" name="Group 221"/>
                <p:cNvGrpSpPr/>
                <p:nvPr/>
              </p:nvGrpSpPr>
              <p:grpSpPr>
                <a:xfrm>
                  <a:off x="5594310" y="2239646"/>
                  <a:ext cx="1143568" cy="318788"/>
                  <a:chOff x="5554064" y="2197265"/>
                  <a:chExt cx="1143568" cy="318788"/>
                </a:xfrm>
              </p:grpSpPr>
              <p:sp>
                <p:nvSpPr>
                  <p:cNvPr id="262" name="Rectangle 261"/>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262"/>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4" name="Group 263"/>
                  <p:cNvGrpSpPr/>
                  <p:nvPr/>
                </p:nvGrpSpPr>
                <p:grpSpPr>
                  <a:xfrm>
                    <a:off x="5616213" y="2264892"/>
                    <a:ext cx="1013582" cy="183535"/>
                    <a:chOff x="5645604" y="2685047"/>
                    <a:chExt cx="1013582" cy="183535"/>
                  </a:xfrm>
                </p:grpSpPr>
                <p:sp>
                  <p:nvSpPr>
                    <p:cNvPr id="265" name="Rectangle 264"/>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265"/>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Oval 266"/>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Oval 267"/>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Oval 268"/>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269"/>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270"/>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271"/>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272"/>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273"/>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274"/>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275"/>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276"/>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277"/>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278"/>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Rectangle 279"/>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280"/>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281"/>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282"/>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283"/>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Rectangle 284"/>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285"/>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286"/>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3" name="Group 222"/>
                <p:cNvGrpSpPr/>
                <p:nvPr/>
              </p:nvGrpSpPr>
              <p:grpSpPr>
                <a:xfrm>
                  <a:off x="5594310" y="1916734"/>
                  <a:ext cx="1143568" cy="318788"/>
                  <a:chOff x="5554064" y="2197265"/>
                  <a:chExt cx="1143568" cy="318788"/>
                </a:xfrm>
              </p:grpSpPr>
              <p:sp>
                <p:nvSpPr>
                  <p:cNvPr id="236" name="Rectangle 235"/>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236"/>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8" name="Group 237"/>
                  <p:cNvGrpSpPr/>
                  <p:nvPr/>
                </p:nvGrpSpPr>
                <p:grpSpPr>
                  <a:xfrm>
                    <a:off x="5616213" y="2264892"/>
                    <a:ext cx="1013582" cy="183535"/>
                    <a:chOff x="5645604" y="2685047"/>
                    <a:chExt cx="1013582" cy="183535"/>
                  </a:xfrm>
                </p:grpSpPr>
                <p:sp>
                  <p:nvSpPr>
                    <p:cNvPr id="239" name="Rectangle 238"/>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239"/>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Oval 240"/>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Oval 241"/>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Oval 242"/>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243"/>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244"/>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Rectangle 245"/>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246"/>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247"/>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248"/>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249"/>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250"/>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251"/>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252"/>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Rectangle 253"/>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257"/>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258"/>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259"/>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260"/>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4" name="Group 223"/>
                <p:cNvGrpSpPr/>
                <p:nvPr/>
              </p:nvGrpSpPr>
              <p:grpSpPr>
                <a:xfrm>
                  <a:off x="5594310" y="3556734"/>
                  <a:ext cx="1143568" cy="456065"/>
                  <a:chOff x="6064578" y="3553227"/>
                  <a:chExt cx="1143568" cy="456065"/>
                </a:xfrm>
              </p:grpSpPr>
              <p:sp>
                <p:nvSpPr>
                  <p:cNvPr id="233" name="Rectangle 232"/>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233"/>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5" name="Group 224"/>
                <p:cNvGrpSpPr/>
                <p:nvPr/>
              </p:nvGrpSpPr>
              <p:grpSpPr>
                <a:xfrm>
                  <a:off x="5594310" y="4061418"/>
                  <a:ext cx="1143568" cy="456065"/>
                  <a:chOff x="6064578" y="3553227"/>
                  <a:chExt cx="1143568" cy="456065"/>
                </a:xfrm>
              </p:grpSpPr>
              <p:sp>
                <p:nvSpPr>
                  <p:cNvPr id="230" name="Rectangle 229"/>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230"/>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6" name="Group 225"/>
                <p:cNvGrpSpPr/>
                <p:nvPr/>
              </p:nvGrpSpPr>
              <p:grpSpPr>
                <a:xfrm>
                  <a:off x="5594310" y="4538968"/>
                  <a:ext cx="1143568" cy="456065"/>
                  <a:chOff x="6064578" y="3553227"/>
                  <a:chExt cx="1143568" cy="456065"/>
                </a:xfrm>
              </p:grpSpPr>
              <p:sp>
                <p:nvSpPr>
                  <p:cNvPr id="227" name="Rectangle 226"/>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227"/>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AZURE SERVER"/>
              <p:cNvGrpSpPr>
                <a:grpSpLocks noChangeAspect="1"/>
              </p:cNvGrpSpPr>
              <p:nvPr/>
            </p:nvGrpSpPr>
            <p:grpSpPr>
              <a:xfrm>
                <a:off x="9529284" y="2987378"/>
                <a:ext cx="1321403" cy="3521933"/>
                <a:chOff x="5505393" y="1701272"/>
                <a:chExt cx="1321403" cy="3521933"/>
              </a:xfrm>
            </p:grpSpPr>
            <p:sp>
              <p:nvSpPr>
                <p:cNvPr id="121" name="Rectangle 120"/>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oup 121"/>
                <p:cNvGrpSpPr/>
                <p:nvPr/>
              </p:nvGrpSpPr>
              <p:grpSpPr>
                <a:xfrm>
                  <a:off x="5594310" y="3041197"/>
                  <a:ext cx="1143568" cy="456065"/>
                  <a:chOff x="6064578" y="3553227"/>
                  <a:chExt cx="1143568" cy="456065"/>
                </a:xfrm>
              </p:grpSpPr>
              <p:sp>
                <p:nvSpPr>
                  <p:cNvPr id="216" name="Rectangle 215"/>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216"/>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Group 122"/>
                <p:cNvGrpSpPr/>
                <p:nvPr/>
              </p:nvGrpSpPr>
              <p:grpSpPr>
                <a:xfrm>
                  <a:off x="5594310" y="2612237"/>
                  <a:ext cx="1143568" cy="318788"/>
                  <a:chOff x="5554064" y="2197265"/>
                  <a:chExt cx="1143568" cy="318788"/>
                </a:xfrm>
              </p:grpSpPr>
              <p:sp>
                <p:nvSpPr>
                  <p:cNvPr id="190" name="Rectangle 189"/>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90"/>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92" name="Group 191"/>
                  <p:cNvGrpSpPr/>
                  <p:nvPr/>
                </p:nvGrpSpPr>
                <p:grpSpPr>
                  <a:xfrm>
                    <a:off x="5616213" y="2264892"/>
                    <a:ext cx="1013582" cy="183535"/>
                    <a:chOff x="5645604" y="2685047"/>
                    <a:chExt cx="1013582" cy="183535"/>
                  </a:xfrm>
                </p:grpSpPr>
                <p:sp>
                  <p:nvSpPr>
                    <p:cNvPr id="193" name="Rectangle 192"/>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193"/>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194"/>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195"/>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196"/>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197"/>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198"/>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199"/>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200"/>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201"/>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203"/>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204"/>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205"/>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206"/>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08"/>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211"/>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212"/>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Rectangle 213"/>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214"/>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4" name="Group 123"/>
                <p:cNvGrpSpPr/>
                <p:nvPr/>
              </p:nvGrpSpPr>
              <p:grpSpPr>
                <a:xfrm>
                  <a:off x="5594310" y="2239646"/>
                  <a:ext cx="1143568" cy="318788"/>
                  <a:chOff x="5554064" y="2197265"/>
                  <a:chExt cx="1143568" cy="318788"/>
                </a:xfrm>
              </p:grpSpPr>
              <p:sp>
                <p:nvSpPr>
                  <p:cNvPr id="164" name="Rectangle 163"/>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6" name="Group 165"/>
                  <p:cNvGrpSpPr/>
                  <p:nvPr/>
                </p:nvGrpSpPr>
                <p:grpSpPr>
                  <a:xfrm>
                    <a:off x="5616213" y="2264892"/>
                    <a:ext cx="1013582" cy="183535"/>
                    <a:chOff x="5645604" y="2685047"/>
                    <a:chExt cx="1013582" cy="183535"/>
                  </a:xfrm>
                </p:grpSpPr>
                <p:sp>
                  <p:nvSpPr>
                    <p:cNvPr id="167" name="Rectangle 166"/>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168"/>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169"/>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170"/>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71"/>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72"/>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73"/>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74"/>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175"/>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76"/>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177"/>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78"/>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79"/>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80"/>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85"/>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86"/>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87"/>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88"/>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5" name="Group 124"/>
                <p:cNvGrpSpPr/>
                <p:nvPr/>
              </p:nvGrpSpPr>
              <p:grpSpPr>
                <a:xfrm>
                  <a:off x="5594310" y="1916734"/>
                  <a:ext cx="1143568" cy="318788"/>
                  <a:chOff x="5554064" y="2197265"/>
                  <a:chExt cx="1143568" cy="318788"/>
                </a:xfrm>
              </p:grpSpPr>
              <p:sp>
                <p:nvSpPr>
                  <p:cNvPr id="138" name="Rectangle 137"/>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0" name="Group 139"/>
                  <p:cNvGrpSpPr/>
                  <p:nvPr/>
                </p:nvGrpSpPr>
                <p:grpSpPr>
                  <a:xfrm>
                    <a:off x="5616213" y="2264892"/>
                    <a:ext cx="1013582" cy="183535"/>
                    <a:chOff x="5645604" y="2685047"/>
                    <a:chExt cx="1013582" cy="183535"/>
                  </a:xfrm>
                </p:grpSpPr>
                <p:sp>
                  <p:nvSpPr>
                    <p:cNvPr id="141" name="Rectangle 140"/>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Oval 142"/>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60"/>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61"/>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6" name="Group 125"/>
                <p:cNvGrpSpPr/>
                <p:nvPr/>
              </p:nvGrpSpPr>
              <p:grpSpPr>
                <a:xfrm>
                  <a:off x="5594310" y="3556734"/>
                  <a:ext cx="1143568" cy="456065"/>
                  <a:chOff x="6064578" y="3553227"/>
                  <a:chExt cx="1143568" cy="456065"/>
                </a:xfrm>
              </p:grpSpPr>
              <p:sp>
                <p:nvSpPr>
                  <p:cNvPr id="135" name="Rectangle 134"/>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p:cNvGrpSpPr/>
                <p:nvPr/>
              </p:nvGrpSpPr>
              <p:grpSpPr>
                <a:xfrm>
                  <a:off x="5594310" y="4061418"/>
                  <a:ext cx="1143568" cy="456065"/>
                  <a:chOff x="6064578" y="3553227"/>
                  <a:chExt cx="1143568" cy="456065"/>
                </a:xfrm>
              </p:grpSpPr>
              <p:sp>
                <p:nvSpPr>
                  <p:cNvPr id="132" name="Rectangle 131"/>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p:cNvGrpSpPr/>
                <p:nvPr/>
              </p:nvGrpSpPr>
              <p:grpSpPr>
                <a:xfrm>
                  <a:off x="5594310" y="4538968"/>
                  <a:ext cx="1143568" cy="456065"/>
                  <a:chOff x="6064578" y="3553227"/>
                  <a:chExt cx="1143568" cy="456065"/>
                </a:xfrm>
              </p:grpSpPr>
              <p:sp>
                <p:nvSpPr>
                  <p:cNvPr id="129" name="Rectangle 128"/>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 name="AZURE SERVER"/>
              <p:cNvGrpSpPr>
                <a:grpSpLocks noChangeAspect="1"/>
              </p:cNvGrpSpPr>
              <p:nvPr/>
            </p:nvGrpSpPr>
            <p:grpSpPr>
              <a:xfrm>
                <a:off x="11009861" y="2987378"/>
                <a:ext cx="1321403" cy="3521933"/>
                <a:chOff x="5505393" y="1701272"/>
                <a:chExt cx="1321403" cy="3521933"/>
              </a:xfrm>
            </p:grpSpPr>
            <p:sp>
              <p:nvSpPr>
                <p:cNvPr id="23" name="Rectangle 22"/>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p:cNvGrpSpPr/>
                <p:nvPr/>
              </p:nvGrpSpPr>
              <p:grpSpPr>
                <a:xfrm>
                  <a:off x="5594310" y="3041197"/>
                  <a:ext cx="1143568" cy="456065"/>
                  <a:chOff x="6064578" y="3553227"/>
                  <a:chExt cx="1143568" cy="456065"/>
                </a:xfrm>
              </p:grpSpPr>
              <p:sp>
                <p:nvSpPr>
                  <p:cNvPr id="118" name="Rectangle 117"/>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p:cNvGrpSpPr/>
                <p:nvPr/>
              </p:nvGrpSpPr>
              <p:grpSpPr>
                <a:xfrm>
                  <a:off x="5594310" y="2612237"/>
                  <a:ext cx="1143568" cy="318788"/>
                  <a:chOff x="5554064" y="2197265"/>
                  <a:chExt cx="1143568" cy="318788"/>
                </a:xfrm>
              </p:grpSpPr>
              <p:sp>
                <p:nvSpPr>
                  <p:cNvPr id="92" name="Rectangle 91"/>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4" name="Group 93"/>
                  <p:cNvGrpSpPr/>
                  <p:nvPr/>
                </p:nvGrpSpPr>
                <p:grpSpPr>
                  <a:xfrm>
                    <a:off x="5616213" y="2264892"/>
                    <a:ext cx="1013582" cy="183535"/>
                    <a:chOff x="5645604" y="2685047"/>
                    <a:chExt cx="1013582" cy="183535"/>
                  </a:xfrm>
                </p:grpSpPr>
                <p:sp>
                  <p:nvSpPr>
                    <p:cNvPr id="95" name="Rectangle 94"/>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Oval 96"/>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Oval 97"/>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Oval 98"/>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100"/>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01"/>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4"/>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5"/>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7"/>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oup 25"/>
                <p:cNvGrpSpPr/>
                <p:nvPr/>
              </p:nvGrpSpPr>
              <p:grpSpPr>
                <a:xfrm>
                  <a:off x="5594310" y="2239646"/>
                  <a:ext cx="1143568" cy="318788"/>
                  <a:chOff x="5554064" y="2197265"/>
                  <a:chExt cx="1143568" cy="318788"/>
                </a:xfrm>
              </p:grpSpPr>
              <p:sp>
                <p:nvSpPr>
                  <p:cNvPr id="66" name="Rectangle 65"/>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8" name="Group 67"/>
                  <p:cNvGrpSpPr/>
                  <p:nvPr/>
                </p:nvGrpSpPr>
                <p:grpSpPr>
                  <a:xfrm>
                    <a:off x="5616213" y="2264892"/>
                    <a:ext cx="1013582" cy="183535"/>
                    <a:chOff x="5645604" y="2685047"/>
                    <a:chExt cx="1013582" cy="183535"/>
                  </a:xfrm>
                </p:grpSpPr>
                <p:sp>
                  <p:nvSpPr>
                    <p:cNvPr id="69" name="Rectangle 68"/>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9"/>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Oval 70"/>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71"/>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72"/>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73"/>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7"/>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81"/>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7" name="Group 26"/>
                <p:cNvGrpSpPr/>
                <p:nvPr/>
              </p:nvGrpSpPr>
              <p:grpSpPr>
                <a:xfrm>
                  <a:off x="5594310" y="1916734"/>
                  <a:ext cx="1143568" cy="318788"/>
                  <a:chOff x="5554064" y="2197265"/>
                  <a:chExt cx="1143568" cy="318788"/>
                </a:xfrm>
              </p:grpSpPr>
              <p:sp>
                <p:nvSpPr>
                  <p:cNvPr id="40" name="Rectangle 39"/>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 name="Group 41"/>
                  <p:cNvGrpSpPr/>
                  <p:nvPr/>
                </p:nvGrpSpPr>
                <p:grpSpPr>
                  <a:xfrm>
                    <a:off x="5616213" y="2264892"/>
                    <a:ext cx="1013582" cy="183535"/>
                    <a:chOff x="5645604" y="2685047"/>
                    <a:chExt cx="1013582" cy="183535"/>
                  </a:xfrm>
                </p:grpSpPr>
                <p:sp>
                  <p:nvSpPr>
                    <p:cNvPr id="43" name="Rectangle 42"/>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43"/>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56"/>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57"/>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58"/>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1"/>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2"/>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 name="Group 27"/>
                <p:cNvGrpSpPr/>
                <p:nvPr/>
              </p:nvGrpSpPr>
              <p:grpSpPr>
                <a:xfrm>
                  <a:off x="5594310" y="3556734"/>
                  <a:ext cx="1143568" cy="456065"/>
                  <a:chOff x="6064578" y="3553227"/>
                  <a:chExt cx="1143568" cy="456065"/>
                </a:xfrm>
              </p:grpSpPr>
              <p:sp>
                <p:nvSpPr>
                  <p:cNvPr id="37" name="Rectangle 36"/>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p:cNvGrpSpPr/>
                <p:nvPr/>
              </p:nvGrpSpPr>
              <p:grpSpPr>
                <a:xfrm>
                  <a:off x="5594310" y="4061418"/>
                  <a:ext cx="1143568" cy="456065"/>
                  <a:chOff x="6064578" y="3553227"/>
                  <a:chExt cx="1143568" cy="456065"/>
                </a:xfrm>
              </p:grpSpPr>
              <p:sp>
                <p:nvSpPr>
                  <p:cNvPr id="34" name="Rectangle 33"/>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p:cNvGrpSpPr/>
                <p:nvPr/>
              </p:nvGrpSpPr>
              <p:grpSpPr>
                <a:xfrm>
                  <a:off x="5594310" y="4538968"/>
                  <a:ext cx="1143568" cy="456065"/>
                  <a:chOff x="6064578" y="3553227"/>
                  <a:chExt cx="1143568" cy="456065"/>
                </a:xfrm>
              </p:grpSpPr>
              <p:sp>
                <p:nvSpPr>
                  <p:cNvPr id="31" name="Rectangle 30"/>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 name="Group 9"/>
            <p:cNvGrpSpPr/>
            <p:nvPr/>
          </p:nvGrpSpPr>
          <p:grpSpPr>
            <a:xfrm>
              <a:off x="7771239" y="4465904"/>
              <a:ext cx="1911928" cy="1716647"/>
              <a:chOff x="10327992" y="5794810"/>
              <a:chExt cx="824362" cy="740164"/>
            </a:xfrm>
          </p:grpSpPr>
          <p:grpSp>
            <p:nvGrpSpPr>
              <p:cNvPr id="11" name="Group 10"/>
              <p:cNvGrpSpPr/>
              <p:nvPr/>
            </p:nvGrpSpPr>
            <p:grpSpPr>
              <a:xfrm>
                <a:off x="10327992" y="5794810"/>
                <a:ext cx="824362" cy="740164"/>
                <a:chOff x="-2759706" y="1099471"/>
                <a:chExt cx="7926138" cy="6799720"/>
              </a:xfrm>
            </p:grpSpPr>
            <p:sp>
              <p:nvSpPr>
                <p:cNvPr id="16"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ounded Rectangle 1312"/>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p:cNvGrpSpPr/>
              <p:nvPr/>
            </p:nvGrpSpPr>
            <p:grpSpPr>
              <a:xfrm>
                <a:off x="10627414" y="5941057"/>
                <a:ext cx="225518" cy="270767"/>
                <a:chOff x="8055373" y="3635514"/>
                <a:chExt cx="1066706" cy="1315899"/>
              </a:xfrm>
            </p:grpSpPr>
            <p:sp>
              <p:nvSpPr>
                <p:cNvPr id="13" name="Freeform 1308"/>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309"/>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310"/>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3687381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Why is the Development Kit important?</a:t>
            </a:r>
          </a:p>
        </p:txBody>
      </p:sp>
      <p:sp>
        <p:nvSpPr>
          <p:cNvPr id="15" name="Rectangle 14"/>
          <p:cNvSpPr/>
          <p:nvPr/>
        </p:nvSpPr>
        <p:spPr>
          <a:xfrm>
            <a:off x="4332165" y="5664496"/>
            <a:ext cx="7188607" cy="923330"/>
          </a:xfrm>
          <a:prstGeom prst="rect">
            <a:avLst/>
          </a:prstGeom>
        </p:spPr>
        <p:txBody>
          <a:bodyPr wrap="square">
            <a:spAutoFit/>
          </a:bodyPr>
          <a:lstStyle/>
          <a:p>
            <a:pPr marR="0" lvl="0" fontAlgn="auto">
              <a:lnSpc>
                <a:spcPct val="100000"/>
              </a:lnSpc>
              <a:spcBef>
                <a:spcPts val="0"/>
              </a:spcBef>
              <a:spcAft>
                <a:spcPts val="0"/>
              </a:spcAft>
              <a:buClrTx/>
              <a:buSzTx/>
              <a:tabLst/>
              <a:defRPr/>
            </a:pPr>
            <a:r>
              <a:rPr lang="en-US" dirty="0">
                <a:latin typeface="+mj-lt"/>
              </a:rPr>
              <a:t>Azure Stack Hub will enable/introduce new operational processes, service models, and oversight that can help your teams make the most of your deployment from the start.</a:t>
            </a:r>
          </a:p>
        </p:txBody>
      </p:sp>
      <p:sp>
        <p:nvSpPr>
          <p:cNvPr id="16" name="Rectangle 15"/>
          <p:cNvSpPr/>
          <p:nvPr/>
        </p:nvSpPr>
        <p:spPr>
          <a:xfrm>
            <a:off x="4332165" y="4465009"/>
            <a:ext cx="7188607" cy="646331"/>
          </a:xfrm>
          <a:prstGeom prst="rect">
            <a:avLst/>
          </a:prstGeom>
        </p:spPr>
        <p:txBody>
          <a:bodyPr wrap="square">
            <a:spAutoFit/>
          </a:bodyPr>
          <a:lstStyle/>
          <a:p>
            <a:pPr marR="0" lvl="0" fontAlgn="auto">
              <a:lnSpc>
                <a:spcPct val="100000"/>
              </a:lnSpc>
              <a:spcBef>
                <a:spcPts val="0"/>
              </a:spcBef>
              <a:spcAft>
                <a:spcPts val="0"/>
              </a:spcAft>
              <a:buClrTx/>
              <a:buSzTx/>
              <a:tabLst/>
              <a:defRPr/>
            </a:pPr>
            <a:r>
              <a:rPr lang="en-US" dirty="0">
                <a:latin typeface="+mj-lt"/>
              </a:rPr>
              <a:t>Azure Stack Hub will enable customers to adopt a technology lifecycle model that moves at the speed of public cloud releases.</a:t>
            </a:r>
          </a:p>
        </p:txBody>
      </p:sp>
      <p:sp>
        <p:nvSpPr>
          <p:cNvPr id="17" name="Rectangle 16"/>
          <p:cNvSpPr/>
          <p:nvPr/>
        </p:nvSpPr>
        <p:spPr>
          <a:xfrm>
            <a:off x="4332165" y="2787078"/>
            <a:ext cx="7056723" cy="923330"/>
          </a:xfrm>
          <a:prstGeom prst="rect">
            <a:avLst/>
          </a:prstGeom>
        </p:spPr>
        <p:txBody>
          <a:bodyPr wrap="square">
            <a:spAutoFit/>
          </a:bodyPr>
          <a:lstStyle/>
          <a:p>
            <a:pPr marR="0" lvl="0" fontAlgn="auto">
              <a:lnSpc>
                <a:spcPct val="100000"/>
              </a:lnSpc>
              <a:spcBef>
                <a:spcPts val="0"/>
              </a:spcBef>
              <a:spcAft>
                <a:spcPts val="0"/>
              </a:spcAft>
              <a:buClrTx/>
              <a:buSzTx/>
              <a:tabLst/>
              <a:defRPr/>
            </a:pPr>
            <a:r>
              <a:rPr lang="en-US">
                <a:latin typeface="+mj-lt"/>
              </a:rPr>
              <a:t>Customers will need to review current workload architectural models and determine how faster, standardized design, and deployment cycles will affect your application and data platforms.</a:t>
            </a:r>
          </a:p>
        </p:txBody>
      </p:sp>
      <p:sp>
        <p:nvSpPr>
          <p:cNvPr id="18" name="Rectangle 17"/>
          <p:cNvSpPr/>
          <p:nvPr/>
        </p:nvSpPr>
        <p:spPr>
          <a:xfrm>
            <a:off x="4332165" y="1506671"/>
            <a:ext cx="7056722" cy="923330"/>
          </a:xfrm>
          <a:prstGeom prst="rect">
            <a:avLst/>
          </a:prstGeom>
        </p:spPr>
        <p:txBody>
          <a:bodyPr wrap="square">
            <a:spAutoFit/>
          </a:bodyPr>
          <a:lstStyle/>
          <a:p>
            <a:pPr marR="0" lvl="0" fontAlgn="auto">
              <a:lnSpc>
                <a:spcPct val="100000"/>
              </a:lnSpc>
              <a:spcBef>
                <a:spcPts val="0"/>
              </a:spcBef>
              <a:spcAft>
                <a:spcPts val="0"/>
              </a:spcAft>
              <a:buClrTx/>
              <a:buSzTx/>
              <a:tabLst/>
              <a:defRPr/>
            </a:pPr>
            <a:r>
              <a:rPr lang="en-US">
                <a:latin typeface="+mj-lt"/>
              </a:rPr>
              <a:t>Organizations familiar with traditional storage and networking solutions need to learn how software defined networking and storage models will affect IT service delivery.</a:t>
            </a:r>
          </a:p>
        </p:txBody>
      </p:sp>
      <p:sp>
        <p:nvSpPr>
          <p:cNvPr id="19" name="Rectangle 18"/>
          <p:cNvSpPr/>
          <p:nvPr/>
        </p:nvSpPr>
        <p:spPr>
          <a:xfrm>
            <a:off x="82300" y="1368172"/>
            <a:ext cx="2432869" cy="1200329"/>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2400">
                <a:solidFill>
                  <a:srgbClr val="0078D7"/>
                </a:solidFill>
                <a:latin typeface="+mj-lt"/>
              </a:rPr>
              <a:t>Hardware and software modernization </a:t>
            </a:r>
          </a:p>
        </p:txBody>
      </p:sp>
      <p:sp>
        <p:nvSpPr>
          <p:cNvPr id="20" name="Rectangle 19"/>
          <p:cNvSpPr/>
          <p:nvPr/>
        </p:nvSpPr>
        <p:spPr>
          <a:xfrm>
            <a:off x="279779" y="2833245"/>
            <a:ext cx="2235390" cy="830997"/>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2400">
                <a:solidFill>
                  <a:srgbClr val="0078D7"/>
                </a:solidFill>
                <a:latin typeface="+mj-lt"/>
              </a:rPr>
              <a:t>Workload composition</a:t>
            </a:r>
          </a:p>
        </p:txBody>
      </p:sp>
      <p:sp>
        <p:nvSpPr>
          <p:cNvPr id="21" name="Rectangle 20"/>
          <p:cNvSpPr/>
          <p:nvPr/>
        </p:nvSpPr>
        <p:spPr>
          <a:xfrm>
            <a:off x="274639" y="4372676"/>
            <a:ext cx="2240530" cy="830997"/>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2400">
                <a:solidFill>
                  <a:srgbClr val="0078D7"/>
                </a:solidFill>
                <a:latin typeface="+mj-lt"/>
              </a:rPr>
              <a:t>Workload management </a:t>
            </a:r>
          </a:p>
        </p:txBody>
      </p:sp>
      <p:sp>
        <p:nvSpPr>
          <p:cNvPr id="22" name="Rectangle 21"/>
          <p:cNvSpPr/>
          <p:nvPr/>
        </p:nvSpPr>
        <p:spPr>
          <a:xfrm>
            <a:off x="902227" y="5895329"/>
            <a:ext cx="1612942" cy="461665"/>
          </a:xfrm>
          <a:prstGeom prst="rect">
            <a:avLst/>
          </a:prstGeom>
        </p:spPr>
        <p:txBody>
          <a:bodyPr wrap="non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2400">
                <a:solidFill>
                  <a:srgbClr val="0078D7"/>
                </a:solidFill>
                <a:latin typeface="+mj-lt"/>
              </a:rPr>
              <a:t>Operations</a:t>
            </a:r>
          </a:p>
        </p:txBody>
      </p:sp>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l="18013" t="49526" r="22463" b="11783"/>
          <a:stretch/>
        </p:blipFill>
        <p:spPr>
          <a:xfrm>
            <a:off x="2685189" y="5630861"/>
            <a:ext cx="1524001" cy="990601"/>
          </a:xfrm>
          <a:prstGeom prst="rect">
            <a:avLst/>
          </a:prstGeom>
        </p:spPr>
      </p:pic>
      <p:pic>
        <p:nvPicPr>
          <p:cNvPr id="24" name="Picture 23"/>
          <p:cNvPicPr>
            <a:picLocks noChangeAspect="1"/>
          </p:cNvPicPr>
          <p:nvPr/>
        </p:nvPicPr>
        <p:blipFill rotWithShape="1">
          <a:blip r:embed="rId4" cstate="screen">
            <a:extLst>
              <a:ext uri="{28A0092B-C50C-407E-A947-70E740481C1C}">
                <a14:useLocalDpi xmlns:a14="http://schemas.microsoft.com/office/drawing/2010/main"/>
              </a:ext>
            </a:extLst>
          </a:blip>
          <a:srcRect b="38757"/>
          <a:stretch/>
        </p:blipFill>
        <p:spPr>
          <a:xfrm>
            <a:off x="2267307" y="2371601"/>
            <a:ext cx="2359764" cy="1445189"/>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80430" y="4121415"/>
            <a:ext cx="1333519" cy="1333519"/>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403" y="1172550"/>
            <a:ext cx="1591573" cy="1591573"/>
          </a:xfrm>
          <a:prstGeom prst="rect">
            <a:avLst/>
          </a:prstGeom>
        </p:spPr>
      </p:pic>
    </p:spTree>
    <p:extLst>
      <p:ext uri="{BB962C8B-B14F-4D97-AF65-F5344CB8AC3E}">
        <p14:creationId xmlns:p14="http://schemas.microsoft.com/office/powerpoint/2010/main" val="1559117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When to use what?</a:t>
            </a:r>
          </a:p>
        </p:txBody>
      </p:sp>
      <p:sp>
        <p:nvSpPr>
          <p:cNvPr id="6" name="Rectangle 5"/>
          <p:cNvSpPr/>
          <p:nvPr/>
        </p:nvSpPr>
        <p:spPr bwMode="gray">
          <a:xfrm>
            <a:off x="476280" y="2672084"/>
            <a:ext cx="3221077" cy="4108090"/>
          </a:xfrm>
          <a:prstGeom prst="rect">
            <a:avLst/>
          </a:prstGeom>
          <a:noFill/>
          <a:ln w="10795" cap="flat" cmpd="sng" algn="ctr">
            <a:noFill/>
            <a:prstDash val="solid"/>
          </a:ln>
          <a:effectLst/>
        </p:spPr>
        <p:txBody>
          <a:bodyPr lIns="0" tIns="0" rIns="0" bIns="0" rtlCol="0" anchor="t" anchorCtr="0"/>
          <a:lstStyle/>
          <a:p>
            <a:pPr marL="0" marR="0" lvl="0" indent="0" algn="l" defTabSz="658795" rtl="0" eaLnBrk="1" fontAlgn="auto" latinLnBrk="0" hangingPunct="1">
              <a:lnSpc>
                <a:spcPct val="100000"/>
              </a:lnSpc>
              <a:spcBef>
                <a:spcPts val="0"/>
              </a:spcBef>
              <a:spcAft>
                <a:spcPts val="1200"/>
              </a:spcAft>
              <a:buClr>
                <a:srgbClr val="000000">
                  <a:lumMod val="75000"/>
                  <a:lumOff val="25000"/>
                </a:srgbClr>
              </a:buClr>
              <a:buSzPct val="100000"/>
              <a:buFontTx/>
              <a:buNone/>
              <a:tabLst/>
              <a:defRPr/>
            </a:pPr>
            <a:r>
              <a:rPr lang="en-US" dirty="0">
                <a:latin typeface="+mj-lt"/>
              </a:rPr>
              <a:t>Use for </a:t>
            </a:r>
            <a:r>
              <a:rPr lang="en-US" b="1" dirty="0">
                <a:latin typeface="+mj-lt"/>
              </a:rPr>
              <a:t>Azure Stack Hub application or solution development </a:t>
            </a:r>
            <a:r>
              <a:rPr lang="en-US" dirty="0">
                <a:latin typeface="+mj-lt"/>
              </a:rPr>
              <a:t>using Azure Services:</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Apply Azure Policy (Azure Stack Hub Policy module) to configure an Azure subscription with the same versioning and service availability as Azure Stack Hub</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Azure Policy limits the resource types and services available in a subscription</a:t>
            </a:r>
          </a:p>
        </p:txBody>
      </p:sp>
      <p:sp>
        <p:nvSpPr>
          <p:cNvPr id="7" name="Rectangle 6"/>
          <p:cNvSpPr>
            <a:spLocks noChangeAspect="1"/>
          </p:cNvSpPr>
          <p:nvPr/>
        </p:nvSpPr>
        <p:spPr bwMode="gray">
          <a:xfrm>
            <a:off x="476280" y="1224310"/>
            <a:ext cx="3733710" cy="99945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599870" rtl="0" eaLnBrk="1" fontAlgn="base" latinLnBrk="0" hangingPunct="1">
              <a:lnSpc>
                <a:spcPct val="100000"/>
              </a:lnSpc>
              <a:spcBef>
                <a:spcPct val="0"/>
              </a:spcBef>
              <a:spcAft>
                <a:spcPct val="0"/>
              </a:spcAft>
              <a:buClrTx/>
              <a:buSzTx/>
              <a:buFontTx/>
              <a:buNone/>
              <a:tabLst/>
              <a:defRPr/>
            </a:pPr>
            <a:r>
              <a:rPr lang="en-US" sz="2800">
                <a:solidFill>
                  <a:srgbClr val="0078D7"/>
                </a:solidFill>
                <a:latin typeface="+mj-lt"/>
              </a:rPr>
              <a:t>Azure </a:t>
            </a:r>
          </a:p>
          <a:p>
            <a:pPr marL="0" marR="0" lvl="0" indent="0" algn="l" defTabSz="599870" rtl="0" eaLnBrk="1" fontAlgn="base" latinLnBrk="0" hangingPunct="1">
              <a:lnSpc>
                <a:spcPct val="100000"/>
              </a:lnSpc>
              <a:spcBef>
                <a:spcPct val="0"/>
              </a:spcBef>
              <a:spcAft>
                <a:spcPct val="0"/>
              </a:spcAft>
              <a:buClrTx/>
              <a:buSzTx/>
              <a:buFontTx/>
              <a:buNone/>
              <a:tabLst/>
              <a:defRPr/>
            </a:pPr>
            <a:r>
              <a:rPr lang="en-US" sz="2000">
                <a:solidFill>
                  <a:srgbClr val="0078D7"/>
                </a:solidFill>
                <a:latin typeface="+mj-lt"/>
              </a:rPr>
              <a:t>Azure Resource Policy</a:t>
            </a:r>
          </a:p>
        </p:txBody>
      </p:sp>
      <p:sp>
        <p:nvSpPr>
          <p:cNvPr id="8" name="Rectangle 7"/>
          <p:cNvSpPr/>
          <p:nvPr/>
        </p:nvSpPr>
        <p:spPr bwMode="gray">
          <a:xfrm>
            <a:off x="4418074" y="2672084"/>
            <a:ext cx="3432313" cy="4108090"/>
          </a:xfrm>
          <a:prstGeom prst="rect">
            <a:avLst/>
          </a:prstGeom>
          <a:noFill/>
          <a:ln w="10795" cap="flat" cmpd="sng" algn="ctr">
            <a:noFill/>
            <a:prstDash val="solid"/>
          </a:ln>
          <a:effectLst/>
        </p:spPr>
        <p:txBody>
          <a:bodyPr lIns="0" tIns="0" rIns="0" bIns="0" rtlCol="0" anchor="t" anchorCtr="0"/>
          <a:lstStyle/>
          <a:p>
            <a:pPr marL="0" marR="0" lvl="0" indent="0" algn="l" defTabSz="658795" rtl="0" eaLnBrk="1" fontAlgn="auto" latinLnBrk="0" hangingPunct="1">
              <a:lnSpc>
                <a:spcPct val="100000"/>
              </a:lnSpc>
              <a:spcBef>
                <a:spcPts val="0"/>
              </a:spcBef>
              <a:spcAft>
                <a:spcPts val="1200"/>
              </a:spcAft>
              <a:buClr>
                <a:srgbClr val="000000">
                  <a:lumMod val="75000"/>
                  <a:lumOff val="25000"/>
                </a:srgbClr>
              </a:buClr>
              <a:buSzPct val="100000"/>
              <a:buFontTx/>
              <a:buNone/>
              <a:tabLst/>
              <a:defRPr/>
            </a:pPr>
            <a:r>
              <a:rPr lang="en-US" dirty="0">
                <a:latin typeface="+mj-lt"/>
              </a:rPr>
              <a:t>Use for </a:t>
            </a:r>
            <a:r>
              <a:rPr lang="en-US" b="1" dirty="0">
                <a:latin typeface="+mj-lt"/>
              </a:rPr>
              <a:t>education on Azure Stack Hub administration and application solution development/validation:</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Allows administrators to experience the administrative constructs and tenant administration in Azure Stack Hub </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Allows developers to test solutions against the Azure services, including their API versions and difference, which are shipping in Azure Stack Hub </a:t>
            </a:r>
          </a:p>
        </p:txBody>
      </p:sp>
      <p:sp>
        <p:nvSpPr>
          <p:cNvPr id="10" name="Rectangle 9"/>
          <p:cNvSpPr/>
          <p:nvPr/>
        </p:nvSpPr>
        <p:spPr bwMode="gray">
          <a:xfrm>
            <a:off x="8351838" y="2672084"/>
            <a:ext cx="3296824" cy="4108090"/>
          </a:xfrm>
          <a:prstGeom prst="rect">
            <a:avLst/>
          </a:prstGeom>
          <a:noFill/>
          <a:ln w="10795" cap="flat" cmpd="sng" algn="ctr">
            <a:noFill/>
            <a:prstDash val="solid"/>
          </a:ln>
          <a:effectLst/>
        </p:spPr>
        <p:txBody>
          <a:bodyPr lIns="0" tIns="0" rIns="0" bIns="54393" rtlCol="0" anchor="t" anchorCtr="0"/>
          <a:lstStyle/>
          <a:p>
            <a:pPr marL="0" marR="0" lvl="0" indent="0" algn="l" defTabSz="658795" rtl="0" eaLnBrk="1" fontAlgn="auto" latinLnBrk="0" hangingPunct="1">
              <a:lnSpc>
                <a:spcPct val="100000"/>
              </a:lnSpc>
              <a:spcBef>
                <a:spcPts val="0"/>
              </a:spcBef>
              <a:spcAft>
                <a:spcPts val="1200"/>
              </a:spcAft>
              <a:buClr>
                <a:srgbClr val="000000">
                  <a:lumMod val="75000"/>
                  <a:lumOff val="25000"/>
                </a:srgbClr>
              </a:buClr>
              <a:buSzPct val="100000"/>
              <a:buFontTx/>
              <a:buNone/>
              <a:tabLst/>
              <a:defRPr/>
            </a:pPr>
            <a:r>
              <a:rPr lang="en-US" dirty="0">
                <a:latin typeface="+mj-lt"/>
              </a:rPr>
              <a:t>Use to </a:t>
            </a:r>
            <a:r>
              <a:rPr lang="en-US" b="1" dirty="0">
                <a:latin typeface="+mj-lt"/>
              </a:rPr>
              <a:t>validate an application or solution developed for Azure Stack Hub at scale:</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Allows administrators to experience the administrative constructs in Azure Stack Hub </a:t>
            </a:r>
          </a:p>
          <a:p>
            <a:pPr marL="342900" lvl="1"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Allows developers to test solutions against the Azure services, including their API versions and difference, which are shipping in Azure Stack Hub </a:t>
            </a:r>
          </a:p>
        </p:txBody>
      </p:sp>
      <p:sp>
        <p:nvSpPr>
          <p:cNvPr id="12" name="Rectangle 11"/>
          <p:cNvSpPr>
            <a:spLocks noChangeAspect="1"/>
          </p:cNvSpPr>
          <p:nvPr/>
        </p:nvSpPr>
        <p:spPr bwMode="gray">
          <a:xfrm>
            <a:off x="4418074" y="1227489"/>
            <a:ext cx="3733710" cy="99310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599870" rtl="0" eaLnBrk="1" fontAlgn="base" latinLnBrk="0" hangingPunct="1">
              <a:lnSpc>
                <a:spcPct val="100000"/>
              </a:lnSpc>
              <a:spcBef>
                <a:spcPct val="0"/>
              </a:spcBef>
              <a:spcAft>
                <a:spcPct val="0"/>
              </a:spcAft>
              <a:buClrTx/>
              <a:buSzTx/>
              <a:buFontTx/>
              <a:buNone/>
              <a:tabLst/>
              <a:defRPr/>
            </a:pPr>
            <a:r>
              <a:rPr lang="en-US" sz="2800" dirty="0">
                <a:solidFill>
                  <a:srgbClr val="0078D7"/>
                </a:solidFill>
                <a:latin typeface="+mj-lt"/>
              </a:rPr>
              <a:t>Azure Stack Hub</a:t>
            </a:r>
          </a:p>
          <a:p>
            <a:pPr defTabSz="599870" fontAlgn="base">
              <a:spcBef>
                <a:spcPct val="0"/>
              </a:spcBef>
              <a:spcAft>
                <a:spcPct val="0"/>
              </a:spcAft>
              <a:defRPr/>
            </a:pPr>
            <a:r>
              <a:rPr lang="en-US" sz="2000" dirty="0">
                <a:solidFill>
                  <a:srgbClr val="0078D7"/>
                </a:solidFill>
                <a:latin typeface="+mj-lt"/>
              </a:rPr>
              <a:t>Development Kit</a:t>
            </a:r>
          </a:p>
        </p:txBody>
      </p:sp>
      <p:sp>
        <p:nvSpPr>
          <p:cNvPr id="13" name="Rectangle 12"/>
          <p:cNvSpPr>
            <a:spLocks noChangeAspect="1"/>
          </p:cNvSpPr>
          <p:nvPr/>
        </p:nvSpPr>
        <p:spPr bwMode="gray">
          <a:xfrm>
            <a:off x="8351837" y="1224310"/>
            <a:ext cx="3733710" cy="99310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599870" rtl="0" eaLnBrk="1" fontAlgn="base" latinLnBrk="0" hangingPunct="1">
              <a:lnSpc>
                <a:spcPct val="100000"/>
              </a:lnSpc>
              <a:spcBef>
                <a:spcPct val="0"/>
              </a:spcBef>
              <a:spcAft>
                <a:spcPct val="0"/>
              </a:spcAft>
              <a:buClrTx/>
              <a:buSzTx/>
              <a:buFontTx/>
              <a:buNone/>
              <a:tabLst/>
              <a:defRPr/>
            </a:pPr>
            <a:r>
              <a:rPr lang="en-US" sz="2800" dirty="0">
                <a:solidFill>
                  <a:srgbClr val="0078D7"/>
                </a:solidFill>
                <a:latin typeface="+mj-lt"/>
              </a:rPr>
              <a:t>Azure Stack Hub</a:t>
            </a:r>
          </a:p>
          <a:p>
            <a:pPr defTabSz="599870" fontAlgn="base">
              <a:spcBef>
                <a:spcPct val="0"/>
              </a:spcBef>
              <a:spcAft>
                <a:spcPct val="0"/>
              </a:spcAft>
              <a:defRPr/>
            </a:pPr>
            <a:r>
              <a:rPr lang="en-US" sz="2000" dirty="0">
                <a:solidFill>
                  <a:srgbClr val="0078D7"/>
                </a:solidFill>
                <a:latin typeface="+mj-lt"/>
              </a:rPr>
              <a:t>OEM Integrated System</a:t>
            </a:r>
          </a:p>
        </p:txBody>
      </p:sp>
      <p:sp>
        <p:nvSpPr>
          <p:cNvPr id="14" name="Rectangle 13"/>
          <p:cNvSpPr>
            <a:spLocks noChangeAspect="1"/>
          </p:cNvSpPr>
          <p:nvPr/>
        </p:nvSpPr>
        <p:spPr bwMode="gray">
          <a:xfrm>
            <a:off x="480295" y="2132372"/>
            <a:ext cx="3733710" cy="53971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99870" fontAlgn="base">
              <a:spcBef>
                <a:spcPct val="0"/>
              </a:spcBef>
              <a:spcAft>
                <a:spcPct val="0"/>
              </a:spcAft>
              <a:defRPr/>
            </a:pPr>
            <a:r>
              <a:rPr lang="en-US" sz="2000">
                <a:solidFill>
                  <a:srgbClr val="0078D7"/>
                </a:solidFill>
                <a:latin typeface="+mj-lt"/>
              </a:rPr>
              <a:t>Development</a:t>
            </a:r>
          </a:p>
        </p:txBody>
      </p:sp>
      <p:sp>
        <p:nvSpPr>
          <p:cNvPr id="15" name="Rectangle 14"/>
          <p:cNvSpPr>
            <a:spLocks noChangeAspect="1"/>
          </p:cNvSpPr>
          <p:nvPr/>
        </p:nvSpPr>
        <p:spPr bwMode="gray">
          <a:xfrm>
            <a:off x="4418074" y="2132448"/>
            <a:ext cx="3733710" cy="53971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99870" fontAlgn="base">
              <a:spcBef>
                <a:spcPct val="0"/>
              </a:spcBef>
              <a:spcAft>
                <a:spcPct val="0"/>
              </a:spcAft>
              <a:defRPr/>
            </a:pPr>
            <a:r>
              <a:rPr lang="en-US" sz="2000">
                <a:solidFill>
                  <a:srgbClr val="0078D7"/>
                </a:solidFill>
                <a:latin typeface="+mj-lt"/>
              </a:rPr>
              <a:t>Modeling</a:t>
            </a:r>
          </a:p>
        </p:txBody>
      </p:sp>
      <p:sp>
        <p:nvSpPr>
          <p:cNvPr id="16" name="Rectangle 15"/>
          <p:cNvSpPr>
            <a:spLocks noChangeAspect="1"/>
          </p:cNvSpPr>
          <p:nvPr/>
        </p:nvSpPr>
        <p:spPr bwMode="gray">
          <a:xfrm>
            <a:off x="8351837" y="2132372"/>
            <a:ext cx="3733710" cy="53971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99870" fontAlgn="base">
              <a:spcBef>
                <a:spcPct val="0"/>
              </a:spcBef>
              <a:spcAft>
                <a:spcPct val="0"/>
              </a:spcAft>
              <a:defRPr/>
            </a:pPr>
            <a:r>
              <a:rPr lang="en-US" sz="2000">
                <a:solidFill>
                  <a:srgbClr val="0078D7"/>
                </a:solidFill>
                <a:latin typeface="+mj-lt"/>
              </a:rPr>
              <a:t>Scale Testing</a:t>
            </a:r>
          </a:p>
        </p:txBody>
      </p:sp>
      <p:cxnSp>
        <p:nvCxnSpPr>
          <p:cNvPr id="19" name="Straight Connector 18"/>
          <p:cNvCxnSpPr>
            <a:cxnSpLocks/>
          </p:cNvCxnSpPr>
          <p:nvPr/>
        </p:nvCxnSpPr>
        <p:spPr>
          <a:xfrm>
            <a:off x="4418074" y="2132372"/>
            <a:ext cx="322843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8351837" y="2132372"/>
            <a:ext cx="3124546"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a:off x="476280" y="2132372"/>
            <a:ext cx="3128311"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6584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Azure Stack Development Kit:</a:t>
            </a:r>
            <a:br>
              <a:rPr lang="en-US" dirty="0"/>
            </a:br>
            <a:r>
              <a:rPr lang="en-US" sz="5400" dirty="0"/>
              <a:t>Architecture overview</a:t>
            </a:r>
            <a:endParaRPr lang="en-US" dirty="0"/>
          </a:p>
        </p:txBody>
      </p:sp>
    </p:spTree>
    <p:extLst>
      <p:ext uri="{BB962C8B-B14F-4D97-AF65-F5344CB8AC3E}">
        <p14:creationId xmlns:p14="http://schemas.microsoft.com/office/powerpoint/2010/main" val="1564770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505050"/>
                </a:solidFill>
              </a:rPr>
              <a:t>Development Kit hardware requirements </a:t>
            </a:r>
          </a:p>
        </p:txBody>
      </p:sp>
      <p:graphicFrame>
        <p:nvGraphicFramePr>
          <p:cNvPr id="4" name="Table 3"/>
          <p:cNvGraphicFramePr>
            <a:graphicFrameLocks noGrp="1"/>
          </p:cNvGraphicFramePr>
          <p:nvPr>
            <p:extLst>
              <p:ext uri="{D42A27DB-BD31-4B8C-83A1-F6EECF244321}">
                <p14:modId xmlns:p14="http://schemas.microsoft.com/office/powerpoint/2010/main" val="2312289132"/>
              </p:ext>
            </p:extLst>
          </p:nvPr>
        </p:nvGraphicFramePr>
        <p:xfrm>
          <a:off x="388342" y="1298358"/>
          <a:ext cx="11688519" cy="4443018"/>
        </p:xfrm>
        <a:graphic>
          <a:graphicData uri="http://schemas.openxmlformats.org/drawingml/2006/table">
            <a:tbl>
              <a:tblPr>
                <a:tableStyleId>{1FECB4D8-DB02-4DC6-A0A2-4F2EBAE1DC90}</a:tableStyleId>
              </a:tblPr>
              <a:tblGrid>
                <a:gridCol w="3338785">
                  <a:extLst>
                    <a:ext uri="{9D8B030D-6E8A-4147-A177-3AD203B41FA5}">
                      <a16:colId xmlns:a16="http://schemas.microsoft.com/office/drawing/2014/main" val="391300122"/>
                    </a:ext>
                  </a:extLst>
                </a:gridCol>
                <a:gridCol w="4453561">
                  <a:extLst>
                    <a:ext uri="{9D8B030D-6E8A-4147-A177-3AD203B41FA5}">
                      <a16:colId xmlns:a16="http://schemas.microsoft.com/office/drawing/2014/main" val="2260276110"/>
                    </a:ext>
                  </a:extLst>
                </a:gridCol>
                <a:gridCol w="3896173">
                  <a:extLst>
                    <a:ext uri="{9D8B030D-6E8A-4147-A177-3AD203B41FA5}">
                      <a16:colId xmlns:a16="http://schemas.microsoft.com/office/drawing/2014/main" val="2250362340"/>
                    </a:ext>
                  </a:extLst>
                </a:gridCol>
              </a:tblGrid>
              <a:tr h="427921">
                <a:tc>
                  <a:txBody>
                    <a:bodyPr/>
                    <a:lstStyle/>
                    <a:p>
                      <a:r>
                        <a:rPr lang="en-US" sz="1800" b="1" dirty="0">
                          <a:solidFill>
                            <a:schemeClr val="bg1"/>
                          </a:solidFill>
                          <a:latin typeface="Segoe UI Semilight" panose="020B0402040204020203" pitchFamily="34" charset="0"/>
                          <a:cs typeface="Segoe UI Semilight" panose="020B0402040204020203" pitchFamily="34" charset="0"/>
                        </a:rPr>
                        <a:t>Component</a:t>
                      </a:r>
                    </a:p>
                  </a:txBody>
                  <a:tcPr marL="39478" marR="39478" marT="19739" marB="19739" anchor="ctr">
                    <a:solidFill>
                      <a:srgbClr val="0078D7"/>
                    </a:solidFill>
                  </a:tcPr>
                </a:tc>
                <a:tc>
                  <a:txBody>
                    <a:bodyPr/>
                    <a:lstStyle/>
                    <a:p>
                      <a:r>
                        <a:rPr lang="en-US" sz="1800" b="1">
                          <a:solidFill>
                            <a:schemeClr val="bg1"/>
                          </a:solidFill>
                          <a:latin typeface="Segoe UI Semilight" panose="020B0402040204020203" pitchFamily="34" charset="0"/>
                          <a:cs typeface="Segoe UI Semilight" panose="020B0402040204020203" pitchFamily="34" charset="0"/>
                        </a:rPr>
                        <a:t>Minimum</a:t>
                      </a:r>
                    </a:p>
                  </a:txBody>
                  <a:tcPr marL="39478" marR="39478" marT="19739" marB="19739" anchor="ctr">
                    <a:solidFill>
                      <a:srgbClr val="0078D7"/>
                    </a:solidFill>
                  </a:tcPr>
                </a:tc>
                <a:tc>
                  <a:txBody>
                    <a:bodyPr/>
                    <a:lstStyle/>
                    <a:p>
                      <a:r>
                        <a:rPr lang="en-US" sz="1800" b="1">
                          <a:solidFill>
                            <a:schemeClr val="bg1"/>
                          </a:solidFill>
                          <a:latin typeface="Segoe UI Semilight" panose="020B0402040204020203" pitchFamily="34" charset="0"/>
                          <a:cs typeface="Segoe UI Semilight" panose="020B0402040204020203" pitchFamily="34" charset="0"/>
                        </a:rPr>
                        <a:t>Recommended</a:t>
                      </a:r>
                    </a:p>
                  </a:txBody>
                  <a:tcPr marL="39478" marR="39478" marT="19739" marB="19739" anchor="ctr">
                    <a:solidFill>
                      <a:srgbClr val="0078D7"/>
                    </a:solidFill>
                  </a:tcPr>
                </a:tc>
                <a:extLst>
                  <a:ext uri="{0D108BD9-81ED-4DB2-BD59-A6C34878D82A}">
                    <a16:rowId xmlns:a16="http://schemas.microsoft.com/office/drawing/2014/main" val="3973609685"/>
                  </a:ext>
                </a:extLst>
              </a:tr>
              <a:tr h="680519">
                <a:tc>
                  <a:txBody>
                    <a:bodyPr/>
                    <a:lstStyle/>
                    <a:p>
                      <a:r>
                        <a:rPr lang="en-US" sz="1400">
                          <a:latin typeface="Segoe UI Semibold" panose="020B0702040204020203" pitchFamily="34" charset="0"/>
                          <a:cs typeface="Segoe UI Semibold" panose="020B0702040204020203" pitchFamily="34" charset="0"/>
                        </a:rPr>
                        <a:t>Disk drives: Operating System</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1 OS disk with minimum of 200 GB available for system partition (SSD or HDD)</a:t>
                      </a:r>
                      <a:endParaRPr lang="en-US" sz="1400">
                        <a:latin typeface="+mj-lt"/>
                      </a:endParaRPr>
                    </a:p>
                  </a:txBody>
                  <a:tcPr marL="39478" marR="39478" marT="19739" marB="19739" anchor="ctr"/>
                </a:tc>
                <a:tc>
                  <a:txBody>
                    <a:bodyPr/>
                    <a:lstStyle/>
                    <a:p>
                      <a:r>
                        <a:rPr lang="en-US" sz="1400"/>
                        <a:t>1 OS disk with minimum of 200 GB available for system partition (SSD or HDD)</a:t>
                      </a:r>
                      <a:endParaRPr lang="en-US" sz="1400">
                        <a:latin typeface="+mj-lt"/>
                      </a:endParaRPr>
                    </a:p>
                  </a:txBody>
                  <a:tcPr marL="39478" marR="39478" marT="19739" marB="19739" anchor="ctr"/>
                </a:tc>
                <a:extLst>
                  <a:ext uri="{0D108BD9-81ED-4DB2-BD59-A6C34878D82A}">
                    <a16:rowId xmlns:a16="http://schemas.microsoft.com/office/drawing/2014/main" val="3153847430"/>
                  </a:ext>
                </a:extLst>
              </a:tr>
              <a:tr h="926703">
                <a:tc>
                  <a:txBody>
                    <a:bodyPr/>
                    <a:lstStyle/>
                    <a:p>
                      <a:r>
                        <a:rPr lang="en-US" sz="1400" dirty="0">
                          <a:latin typeface="Segoe UI Semibold" panose="020B0702040204020203" pitchFamily="34" charset="0"/>
                          <a:cs typeface="Segoe UI Semibold" panose="020B0702040204020203" pitchFamily="34" charset="0"/>
                        </a:rPr>
                        <a:t>Disk drives: General Azure Stack Hub</a:t>
                      </a:r>
                      <a:br>
                        <a:rPr lang="en-US" sz="1400" dirty="0">
                          <a:latin typeface="Segoe UI Semibold" panose="020B0702040204020203" pitchFamily="34" charset="0"/>
                          <a:cs typeface="Segoe UI Semibold" panose="020B0702040204020203" pitchFamily="34" charset="0"/>
                        </a:rPr>
                      </a:br>
                      <a:r>
                        <a:rPr lang="en-US" sz="1400" dirty="0">
                          <a:latin typeface="Segoe UI Semibold" panose="020B0702040204020203" pitchFamily="34" charset="0"/>
                          <a:cs typeface="Segoe UI Semibold" panose="020B0702040204020203" pitchFamily="34" charset="0"/>
                        </a:rPr>
                        <a:t>POC Data</a:t>
                      </a:r>
                      <a:endParaRPr lang="en-US" sz="1400" b="1" dirty="0">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4 disks. Each disk provides a minimum of 140 GB of capacity (SSD or HDD). All available disks will be used</a:t>
                      </a:r>
                      <a:endParaRPr lang="en-US" sz="1400">
                        <a:latin typeface="+mj-lt"/>
                      </a:endParaRPr>
                    </a:p>
                  </a:txBody>
                  <a:tcPr marL="39478" marR="39478" marT="19739" marB="19739" anchor="ctr"/>
                </a:tc>
                <a:tc>
                  <a:txBody>
                    <a:bodyPr/>
                    <a:lstStyle/>
                    <a:p>
                      <a:r>
                        <a:rPr lang="en-US" sz="1400"/>
                        <a:t>4 disks. Each disk provides a minimum of 250 GB of capacity (SSD or HDD). All available disks will be used*</a:t>
                      </a:r>
                      <a:endParaRPr lang="en-US" sz="1400">
                        <a:latin typeface="+mj-lt"/>
                      </a:endParaRPr>
                    </a:p>
                  </a:txBody>
                  <a:tcPr marL="39478" marR="39478" marT="19739" marB="19739" anchor="ctr"/>
                </a:tc>
                <a:extLst>
                  <a:ext uri="{0D108BD9-81ED-4DB2-BD59-A6C34878D82A}">
                    <a16:rowId xmlns:a16="http://schemas.microsoft.com/office/drawing/2014/main" val="3117766590"/>
                  </a:ext>
                </a:extLst>
              </a:tr>
              <a:tr h="475779">
                <a:tc>
                  <a:txBody>
                    <a:bodyPr/>
                    <a:lstStyle/>
                    <a:p>
                      <a:r>
                        <a:rPr lang="en-US" sz="1400">
                          <a:latin typeface="Segoe UI Semibold" panose="020B0702040204020203" pitchFamily="34" charset="0"/>
                          <a:cs typeface="Segoe UI Semibold" panose="020B0702040204020203" pitchFamily="34" charset="0"/>
                        </a:rPr>
                        <a:t>Compute: CPU</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Dual-Socket: 12 Physical Cores (total)</a:t>
                      </a:r>
                      <a:endParaRPr lang="en-US" sz="1400">
                        <a:latin typeface="+mj-lt"/>
                      </a:endParaRPr>
                    </a:p>
                  </a:txBody>
                  <a:tcPr marL="39478" marR="39478" marT="19739" marB="19739" anchor="ctr"/>
                </a:tc>
                <a:tc>
                  <a:txBody>
                    <a:bodyPr/>
                    <a:lstStyle/>
                    <a:p>
                      <a:r>
                        <a:rPr lang="en-US" sz="1400"/>
                        <a:t>Dual-Socket: 16 Physical Cores (total)</a:t>
                      </a:r>
                      <a:endParaRPr lang="en-US" sz="1400">
                        <a:latin typeface="+mj-lt"/>
                      </a:endParaRPr>
                    </a:p>
                  </a:txBody>
                  <a:tcPr marL="39478" marR="39478" marT="19739" marB="19739" anchor="ctr"/>
                </a:tc>
                <a:extLst>
                  <a:ext uri="{0D108BD9-81ED-4DB2-BD59-A6C34878D82A}">
                    <a16:rowId xmlns:a16="http://schemas.microsoft.com/office/drawing/2014/main" val="3055837379"/>
                  </a:ext>
                </a:extLst>
              </a:tr>
              <a:tr h="344791">
                <a:tc>
                  <a:txBody>
                    <a:bodyPr/>
                    <a:lstStyle/>
                    <a:p>
                      <a:r>
                        <a:rPr lang="en-US" sz="1400">
                          <a:latin typeface="Segoe UI Semibold" panose="020B0702040204020203" pitchFamily="34" charset="0"/>
                          <a:cs typeface="Segoe UI Semibold" panose="020B0702040204020203" pitchFamily="34" charset="0"/>
                        </a:rPr>
                        <a:t>Compute: Memory</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96 GB RAM</a:t>
                      </a:r>
                      <a:endParaRPr lang="en-US" sz="1400">
                        <a:latin typeface="+mj-lt"/>
                      </a:endParaRPr>
                    </a:p>
                  </a:txBody>
                  <a:tcPr marL="39478" marR="39478" marT="19739" marB="19739" anchor="ctr"/>
                </a:tc>
                <a:tc>
                  <a:txBody>
                    <a:bodyPr/>
                    <a:lstStyle/>
                    <a:p>
                      <a:r>
                        <a:rPr lang="en-US" sz="1400"/>
                        <a:t>128 GB RAM **</a:t>
                      </a:r>
                      <a:endParaRPr lang="en-US" sz="1400">
                        <a:latin typeface="+mj-lt"/>
                      </a:endParaRPr>
                    </a:p>
                  </a:txBody>
                  <a:tcPr marL="39478" marR="39478" marT="19739" marB="19739" anchor="ctr"/>
                </a:tc>
                <a:extLst>
                  <a:ext uri="{0D108BD9-81ED-4DB2-BD59-A6C34878D82A}">
                    <a16:rowId xmlns:a16="http://schemas.microsoft.com/office/drawing/2014/main" val="4191754554"/>
                  </a:ext>
                </a:extLst>
              </a:tr>
              <a:tr h="475779">
                <a:tc>
                  <a:txBody>
                    <a:bodyPr/>
                    <a:lstStyle/>
                    <a:p>
                      <a:r>
                        <a:rPr lang="en-US" sz="1400">
                          <a:latin typeface="Segoe UI Semibold" panose="020B0702040204020203" pitchFamily="34" charset="0"/>
                          <a:cs typeface="Segoe UI Semibold" panose="020B0702040204020203" pitchFamily="34" charset="0"/>
                        </a:rPr>
                        <a:t>Compute: BIOS</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Hyper-V Enabled (with SLAT support)</a:t>
                      </a:r>
                      <a:endParaRPr lang="en-US" sz="1400">
                        <a:latin typeface="+mj-lt"/>
                      </a:endParaRPr>
                    </a:p>
                  </a:txBody>
                  <a:tcPr marL="39478" marR="39478" marT="19739" marB="19739" anchor="ctr"/>
                </a:tc>
                <a:tc>
                  <a:txBody>
                    <a:bodyPr/>
                    <a:lstStyle/>
                    <a:p>
                      <a:r>
                        <a:rPr lang="en-US" sz="1400"/>
                        <a:t>Hyper-V Enabled (with SLAT support)</a:t>
                      </a:r>
                      <a:endParaRPr lang="en-US" sz="1400">
                        <a:latin typeface="+mj-lt"/>
                      </a:endParaRPr>
                    </a:p>
                  </a:txBody>
                  <a:tcPr marL="39478" marR="39478" marT="19739" marB="19739" anchor="ctr"/>
                </a:tc>
                <a:extLst>
                  <a:ext uri="{0D108BD9-81ED-4DB2-BD59-A6C34878D82A}">
                    <a16:rowId xmlns:a16="http://schemas.microsoft.com/office/drawing/2014/main" val="3247953408"/>
                  </a:ext>
                </a:extLst>
              </a:tr>
              <a:tr h="635747">
                <a:tc>
                  <a:txBody>
                    <a:bodyPr/>
                    <a:lstStyle/>
                    <a:p>
                      <a:r>
                        <a:rPr lang="en-US" sz="1400">
                          <a:latin typeface="Segoe UI Semibold" panose="020B0702040204020203" pitchFamily="34" charset="0"/>
                          <a:cs typeface="Segoe UI Semibold" panose="020B0702040204020203" pitchFamily="34" charset="0"/>
                        </a:rPr>
                        <a:t>Network: NIC</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t>Windows Server 2012 R2 Certification required for NIC; no specialized features required</a:t>
                      </a:r>
                      <a:endParaRPr lang="en-US" sz="1400">
                        <a:latin typeface="+mj-lt"/>
                      </a:endParaRPr>
                    </a:p>
                  </a:txBody>
                  <a:tcPr marL="39478" marR="39478" marT="19739" marB="19739" anchor="ctr"/>
                </a:tc>
                <a:tc>
                  <a:txBody>
                    <a:bodyPr/>
                    <a:lstStyle/>
                    <a:p>
                      <a:r>
                        <a:rPr lang="en-US" sz="1400"/>
                        <a:t>Windows Server 2012 R2 Certification required for NIC; no specialized features required</a:t>
                      </a:r>
                      <a:endParaRPr lang="en-US" sz="1400">
                        <a:latin typeface="+mj-lt"/>
                      </a:endParaRPr>
                    </a:p>
                  </a:txBody>
                  <a:tcPr marL="39478" marR="39478" marT="19739" marB="19739" anchor="ctr"/>
                </a:tc>
                <a:extLst>
                  <a:ext uri="{0D108BD9-81ED-4DB2-BD59-A6C34878D82A}">
                    <a16:rowId xmlns:a16="http://schemas.microsoft.com/office/drawing/2014/main" val="501044581"/>
                  </a:ext>
                </a:extLst>
              </a:tr>
              <a:tr h="475779">
                <a:tc>
                  <a:txBody>
                    <a:bodyPr/>
                    <a:lstStyle/>
                    <a:p>
                      <a:r>
                        <a:rPr lang="en-US" sz="1400">
                          <a:latin typeface="Segoe UI Semibold" panose="020B0702040204020203" pitchFamily="34" charset="0"/>
                          <a:cs typeface="Segoe UI Semibold" panose="020B0702040204020203" pitchFamily="34" charset="0"/>
                        </a:rPr>
                        <a:t>HW logo certification</a:t>
                      </a:r>
                      <a:endParaRPr lang="en-US" sz="1400" b="1">
                        <a:latin typeface="Segoe UI Semibold" panose="020B0702040204020203" pitchFamily="34" charset="0"/>
                        <a:cs typeface="Segoe UI Semibold" panose="020B0702040204020203" pitchFamily="34" charset="0"/>
                      </a:endParaRPr>
                    </a:p>
                  </a:txBody>
                  <a:tcPr marL="39478" marR="39478" marT="19739" marB="19739" anchor="ctr"/>
                </a:tc>
                <a:tc>
                  <a:txBody>
                    <a:bodyPr/>
                    <a:lstStyle/>
                    <a:p>
                      <a:r>
                        <a:rPr lang="en-US" sz="1400">
                          <a:hlinkClick r:id="rId3"/>
                        </a:rPr>
                        <a:t>Certified for Windows Server 2012 R2</a:t>
                      </a:r>
                      <a:endParaRPr lang="en-US" sz="1400">
                        <a:latin typeface="+mj-lt"/>
                      </a:endParaRPr>
                    </a:p>
                  </a:txBody>
                  <a:tcPr marL="39478" marR="39478" marT="19739" marB="19739" anchor="ctr"/>
                </a:tc>
                <a:tc>
                  <a:txBody>
                    <a:bodyPr/>
                    <a:lstStyle/>
                    <a:p>
                      <a:r>
                        <a:rPr lang="en-US" sz="1400" dirty="0">
                          <a:hlinkClick r:id="rId3"/>
                        </a:rPr>
                        <a:t>Certified for Windows Server 2012 R2</a:t>
                      </a:r>
                      <a:endParaRPr lang="en-US" sz="1400" dirty="0">
                        <a:latin typeface="+mj-lt"/>
                      </a:endParaRPr>
                    </a:p>
                  </a:txBody>
                  <a:tcPr marL="39478" marR="39478" marT="19739" marB="19739" anchor="ctr"/>
                </a:tc>
                <a:extLst>
                  <a:ext uri="{0D108BD9-81ED-4DB2-BD59-A6C34878D82A}">
                    <a16:rowId xmlns:a16="http://schemas.microsoft.com/office/drawing/2014/main" val="3743757633"/>
                  </a:ext>
                </a:extLst>
              </a:tr>
            </a:tbl>
          </a:graphicData>
        </a:graphic>
      </p:graphicFrame>
      <p:sp>
        <p:nvSpPr>
          <p:cNvPr id="2" name="Rectangle 1"/>
          <p:cNvSpPr/>
          <p:nvPr/>
        </p:nvSpPr>
        <p:spPr>
          <a:xfrm>
            <a:off x="301001" y="6541069"/>
            <a:ext cx="11863202" cy="238848"/>
          </a:xfrm>
          <a:prstGeom prst="rect">
            <a:avLst/>
          </a:prstGeom>
        </p:spPr>
        <p:txBody>
          <a:bodyPr wrap="square">
            <a:spAutoFit/>
          </a:bodyPr>
          <a:lstStyle/>
          <a:p>
            <a:pPr marL="0" lvl="1">
              <a:defRPr/>
            </a:pPr>
            <a:r>
              <a:rPr lang="en-US" sz="952">
                <a:solidFill>
                  <a:srgbClr val="003C71"/>
                </a:solidFill>
                <a:latin typeface="Segoe UI"/>
                <a:hlinkClick r:id="rId4"/>
              </a:rPr>
              <a:t>https://docs.microsoft.com/en-us/azure/azure-stack/azure-stack-deploy</a:t>
            </a:r>
            <a:r>
              <a:rPr lang="en-US" sz="952">
                <a:solidFill>
                  <a:srgbClr val="003C71"/>
                </a:solidFill>
                <a:latin typeface="Segoe UI"/>
              </a:rPr>
              <a:t>  </a:t>
            </a:r>
          </a:p>
        </p:txBody>
      </p:sp>
      <p:sp>
        <p:nvSpPr>
          <p:cNvPr id="7" name="Rectangle 6"/>
          <p:cNvSpPr/>
          <p:nvPr/>
        </p:nvSpPr>
        <p:spPr>
          <a:xfrm>
            <a:off x="357980" y="5894738"/>
            <a:ext cx="11749242" cy="646331"/>
          </a:xfrm>
          <a:prstGeom prst="rect">
            <a:avLst/>
          </a:prstGeom>
        </p:spPr>
        <p:txBody>
          <a:bodyPr wrap="none">
            <a:spAutoFit/>
          </a:bodyPr>
          <a:lstStyle/>
          <a:p>
            <a:r>
              <a:rPr lang="en-US">
                <a:latin typeface="+mj-lt"/>
              </a:rPr>
              <a:t>*  You will need more than this recommended capacity if you plan on adding many of the </a:t>
            </a:r>
            <a:r>
              <a:rPr lang="en-US">
                <a:latin typeface="+mj-lt"/>
                <a:hlinkClick r:id="rId5"/>
              </a:rPr>
              <a:t>marketplace items</a:t>
            </a:r>
            <a:r>
              <a:rPr lang="en-US">
                <a:latin typeface="+mj-lt"/>
              </a:rPr>
              <a:t> from Azure</a:t>
            </a:r>
          </a:p>
          <a:p>
            <a:r>
              <a:rPr lang="en-US">
                <a:latin typeface="+mj-lt"/>
              </a:rPr>
              <a:t>** Minimum memory to support PaaS resource providers</a:t>
            </a:r>
          </a:p>
        </p:txBody>
      </p:sp>
    </p:spTree>
    <p:extLst>
      <p:ext uri="{BB962C8B-B14F-4D97-AF65-F5344CB8AC3E}">
        <p14:creationId xmlns:p14="http://schemas.microsoft.com/office/powerpoint/2010/main" val="17987185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Kit hardware considerations</a:t>
            </a:r>
          </a:p>
        </p:txBody>
      </p:sp>
      <p:sp>
        <p:nvSpPr>
          <p:cNvPr id="7" name="Rectangle 6"/>
          <p:cNvSpPr/>
          <p:nvPr/>
        </p:nvSpPr>
        <p:spPr bwMode="auto">
          <a:xfrm>
            <a:off x="2116437" y="4470188"/>
            <a:ext cx="7657509" cy="138735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spcBef>
                <a:spcPts val="300"/>
              </a:spcBef>
              <a:spcAft>
                <a:spcPts val="600"/>
              </a:spcAft>
              <a:buClr>
                <a:srgbClr val="0078D7"/>
              </a:buClr>
              <a:buSzPct val="100000"/>
              <a:defRPr/>
            </a:pPr>
            <a:r>
              <a:rPr lang="en-US" dirty="0">
                <a:solidFill>
                  <a:srgbClr val="505050"/>
                </a:solidFill>
                <a:latin typeface="Segoe UI Light" panose="020B0502040204020203" pitchFamily="34" charset="0"/>
                <a:cs typeface="Segoe UI Light" panose="020B0502040204020203" pitchFamily="34" charset="0"/>
              </a:rPr>
              <a:t>Only </a:t>
            </a:r>
            <a:r>
              <a:rPr lang="en-US" b="1" dirty="0">
                <a:solidFill>
                  <a:srgbClr val="505050"/>
                </a:solidFill>
                <a:latin typeface="Segoe UI Light" panose="020B0502040204020203" pitchFamily="34" charset="0"/>
                <a:cs typeface="Segoe UI Light" panose="020B0502040204020203" pitchFamily="34" charset="0"/>
              </a:rPr>
              <a:t>IPv4</a:t>
            </a:r>
            <a:r>
              <a:rPr lang="en-US" dirty="0">
                <a:solidFill>
                  <a:srgbClr val="505050"/>
                </a:solidFill>
                <a:latin typeface="Segoe UI Light" panose="020B0502040204020203" pitchFamily="34" charset="0"/>
                <a:cs typeface="Segoe UI Light" panose="020B0502040204020203" pitchFamily="34" charset="0"/>
              </a:rPr>
              <a:t> addresses are supported at this time </a:t>
            </a:r>
          </a:p>
          <a:p>
            <a:pPr lvl="0">
              <a:spcBef>
                <a:spcPts val="300"/>
              </a:spcBef>
              <a:spcAft>
                <a:spcPts val="600"/>
              </a:spcAft>
              <a:buClr>
                <a:srgbClr val="0078D7"/>
              </a:buClr>
              <a:buSzPct val="100000"/>
              <a:defRPr/>
            </a:pPr>
            <a:r>
              <a:rPr lang="en-US" dirty="0">
                <a:solidFill>
                  <a:srgbClr val="505050"/>
                </a:solidFill>
                <a:latin typeface="Segoe UI Light" panose="020B0502040204020203" pitchFamily="34" charset="0"/>
                <a:cs typeface="Segoe UI Light" panose="020B0502040204020203" pitchFamily="34" charset="0"/>
              </a:rPr>
              <a:t>Azure Stack Hub </a:t>
            </a:r>
            <a:r>
              <a:rPr lang="en-US" b="1" dirty="0">
                <a:solidFill>
                  <a:srgbClr val="505050"/>
                </a:solidFill>
                <a:latin typeface="Segoe UI Light" panose="020B0502040204020203" pitchFamily="34" charset="0"/>
                <a:cs typeface="Segoe UI Light" panose="020B0502040204020203" pitchFamily="34" charset="0"/>
              </a:rPr>
              <a:t>VPN connections </a:t>
            </a:r>
            <a:r>
              <a:rPr lang="en-US" b="1" i="1" dirty="0">
                <a:solidFill>
                  <a:srgbClr val="505050"/>
                </a:solidFill>
                <a:latin typeface="Segoe UI Light" panose="020B0502040204020203" pitchFamily="34" charset="0"/>
                <a:cs typeface="Segoe UI Light" panose="020B0502040204020203" pitchFamily="34" charset="0"/>
              </a:rPr>
              <a:t>to Azure </a:t>
            </a:r>
            <a:r>
              <a:rPr lang="en-US" b="1" dirty="0">
                <a:solidFill>
                  <a:srgbClr val="505050"/>
                </a:solidFill>
                <a:latin typeface="Segoe UI Light" panose="020B0502040204020203" pitchFamily="34" charset="0"/>
                <a:cs typeface="Segoe UI Light" panose="020B0502040204020203" pitchFamily="34" charset="0"/>
              </a:rPr>
              <a:t>are not supported through NAT</a:t>
            </a:r>
          </a:p>
        </p:txBody>
      </p:sp>
      <p:sp>
        <p:nvSpPr>
          <p:cNvPr id="13" name="Rectangle 12"/>
          <p:cNvSpPr/>
          <p:nvPr/>
        </p:nvSpPr>
        <p:spPr bwMode="auto">
          <a:xfrm>
            <a:off x="2116437" y="3052925"/>
            <a:ext cx="8366033" cy="138803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spcBef>
                <a:spcPts val="300"/>
              </a:spcBef>
              <a:spcAft>
                <a:spcPts val="600"/>
              </a:spcAft>
              <a:buClr>
                <a:srgbClr val="0078D7"/>
              </a:buClr>
              <a:buSzPct val="100000"/>
              <a:defRPr/>
            </a:pPr>
            <a:r>
              <a:rPr lang="en-US">
                <a:solidFill>
                  <a:srgbClr val="505050"/>
                </a:solidFill>
                <a:latin typeface="Segoe UI Light" panose="020B0502040204020203" pitchFamily="34" charset="0"/>
                <a:cs typeface="Segoe UI Light" panose="020B0502040204020203" pitchFamily="34" charset="0"/>
              </a:rPr>
              <a:t>Ensure you have sufficient memory </a:t>
            </a:r>
            <a:r>
              <a:rPr lang="en-US" b="1">
                <a:solidFill>
                  <a:srgbClr val="505050"/>
                </a:solidFill>
                <a:latin typeface="Segoe UI Light" panose="020B0502040204020203" pitchFamily="34" charset="0"/>
                <a:cs typeface="Segoe UI Light" panose="020B0502040204020203" pitchFamily="34" charset="0"/>
              </a:rPr>
              <a:t>beyond the minimum </a:t>
            </a:r>
            <a:r>
              <a:rPr lang="en-US">
                <a:solidFill>
                  <a:srgbClr val="505050"/>
                </a:solidFill>
                <a:latin typeface="Segoe UI Light" panose="020B0502040204020203" pitchFamily="34" charset="0"/>
                <a:cs typeface="Segoe UI Light" panose="020B0502040204020203" pitchFamily="34" charset="0"/>
              </a:rPr>
              <a:t>to support workloads  </a:t>
            </a:r>
          </a:p>
          <a:p>
            <a:pPr lvl="0">
              <a:spcBef>
                <a:spcPts val="300"/>
              </a:spcBef>
              <a:spcAft>
                <a:spcPts val="600"/>
              </a:spcAft>
              <a:buClr>
                <a:srgbClr val="0078D7"/>
              </a:buClr>
              <a:buSzPct val="100000"/>
              <a:defRPr/>
            </a:pPr>
            <a:r>
              <a:rPr lang="en-US">
                <a:solidFill>
                  <a:srgbClr val="505050"/>
                </a:solidFill>
                <a:latin typeface="Segoe UI Light" panose="020B0502040204020203" pitchFamily="34" charset="0"/>
                <a:cs typeface="Segoe UI Light" panose="020B0502040204020203" pitchFamily="34" charset="0"/>
              </a:rPr>
              <a:t>Minimum memory (96 GB) </a:t>
            </a:r>
            <a:r>
              <a:rPr lang="en-US" u="sng">
                <a:solidFill>
                  <a:srgbClr val="505050"/>
                </a:solidFill>
                <a:latin typeface="Segoe UI Light" panose="020B0502040204020203" pitchFamily="34" charset="0"/>
                <a:cs typeface="Segoe UI Light" panose="020B0502040204020203" pitchFamily="34" charset="0"/>
              </a:rPr>
              <a:t>will not adequately support</a:t>
            </a:r>
            <a:r>
              <a:rPr lang="en-US">
                <a:solidFill>
                  <a:srgbClr val="505050"/>
                </a:solidFill>
                <a:latin typeface="Segoe UI Light" panose="020B0502040204020203" pitchFamily="34" charset="0"/>
                <a:cs typeface="Segoe UI Light" panose="020B0502040204020203" pitchFamily="34" charset="0"/>
              </a:rPr>
              <a:t> the deployment </a:t>
            </a:r>
            <a:r>
              <a:rPr lang="en-US" b="1">
                <a:solidFill>
                  <a:srgbClr val="505050"/>
                </a:solidFill>
                <a:latin typeface="Segoe UI Light" panose="020B0502040204020203" pitchFamily="34" charset="0"/>
                <a:cs typeface="Segoe UI Light" panose="020B0502040204020203" pitchFamily="34" charset="0"/>
              </a:rPr>
              <a:t>additional resource providers </a:t>
            </a:r>
            <a:r>
              <a:rPr lang="en-US">
                <a:solidFill>
                  <a:srgbClr val="505050"/>
                </a:solidFill>
                <a:latin typeface="Segoe UI Light" panose="020B0502040204020203" pitchFamily="34" charset="0"/>
                <a:cs typeface="Segoe UI Light" panose="020B0502040204020203" pitchFamily="34" charset="0"/>
              </a:rPr>
              <a:t>such as SQL Server, MySQL Server, and Web Apps </a:t>
            </a:r>
          </a:p>
        </p:txBody>
      </p:sp>
      <p:sp>
        <p:nvSpPr>
          <p:cNvPr id="14" name="Rectangle 13"/>
          <p:cNvSpPr/>
          <p:nvPr/>
        </p:nvSpPr>
        <p:spPr bwMode="auto">
          <a:xfrm>
            <a:off x="2116437" y="1542183"/>
            <a:ext cx="8485302" cy="138803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spcBef>
                <a:spcPts val="300"/>
              </a:spcBef>
              <a:spcAft>
                <a:spcPts val="600"/>
              </a:spcAft>
              <a:buClr>
                <a:srgbClr val="0078D7"/>
              </a:buClr>
              <a:buSzPct val="100000"/>
              <a:defRPr/>
            </a:pPr>
            <a:r>
              <a:rPr lang="en-US">
                <a:solidFill>
                  <a:srgbClr val="505050"/>
                </a:solidFill>
                <a:latin typeface="Segoe UI Light" panose="020B0502040204020203" pitchFamily="34" charset="0"/>
                <a:cs typeface="Segoe UI Light" panose="020B0502040204020203" pitchFamily="34" charset="0"/>
              </a:rPr>
              <a:t>Ensure you have the </a:t>
            </a:r>
            <a:r>
              <a:rPr lang="en-US" b="1">
                <a:solidFill>
                  <a:srgbClr val="505050"/>
                </a:solidFill>
                <a:latin typeface="Segoe UI Light" panose="020B0502040204020203" pitchFamily="34" charset="0"/>
                <a:cs typeface="Segoe UI Light" panose="020B0502040204020203" pitchFamily="34" charset="0"/>
              </a:rPr>
              <a:t>minimum number of disks with consistent bus type and sizes</a:t>
            </a:r>
          </a:p>
          <a:p>
            <a:pPr lvl="0">
              <a:spcBef>
                <a:spcPts val="300"/>
              </a:spcBef>
              <a:spcAft>
                <a:spcPts val="600"/>
              </a:spcAft>
              <a:buClr>
                <a:srgbClr val="0078D7"/>
              </a:buClr>
              <a:buSzPct val="100000"/>
              <a:defRPr/>
            </a:pPr>
            <a:r>
              <a:rPr lang="en-US">
                <a:solidFill>
                  <a:srgbClr val="505050"/>
                </a:solidFill>
                <a:latin typeface="Segoe UI Light" panose="020B0502040204020203" pitchFamily="34" charset="0"/>
                <a:cs typeface="Segoe UI Light" panose="020B0502040204020203" pitchFamily="34" charset="0"/>
              </a:rPr>
              <a:t>Ensure you have </a:t>
            </a:r>
            <a:r>
              <a:rPr lang="en-US" b="1">
                <a:solidFill>
                  <a:srgbClr val="505050"/>
                </a:solidFill>
                <a:latin typeface="Segoe UI Light" panose="020B0502040204020203" pitchFamily="34" charset="0"/>
                <a:cs typeface="Segoe UI Light" panose="020B0502040204020203" pitchFamily="34" charset="0"/>
              </a:rPr>
              <a:t>ample available disk space</a:t>
            </a:r>
            <a:endParaRPr lang="en-US">
              <a:solidFill>
                <a:srgbClr val="505050"/>
              </a:solidFill>
              <a:latin typeface="Segoe UI Light" panose="020B0502040204020203" pitchFamily="34" charset="0"/>
              <a:cs typeface="Segoe UI Light" panose="020B0502040204020203" pitchFamily="34" charset="0"/>
            </a:endParaRPr>
          </a:p>
          <a:p>
            <a:pPr lvl="0">
              <a:spcBef>
                <a:spcPts val="300"/>
              </a:spcBef>
              <a:spcAft>
                <a:spcPts val="600"/>
              </a:spcAft>
              <a:buClr>
                <a:srgbClr val="0078D7"/>
              </a:buClr>
              <a:buSzPct val="100000"/>
              <a:defRPr/>
            </a:pPr>
            <a:r>
              <a:rPr lang="en-US">
                <a:solidFill>
                  <a:srgbClr val="505050"/>
                </a:solidFill>
                <a:latin typeface="Segoe UI Light" panose="020B0502040204020203" pitchFamily="34" charset="0"/>
                <a:cs typeface="Segoe UI Light" panose="020B0502040204020203" pitchFamily="34" charset="0"/>
              </a:rPr>
              <a:t>A </a:t>
            </a:r>
            <a:r>
              <a:rPr lang="en-US" b="1">
                <a:solidFill>
                  <a:srgbClr val="505050"/>
                </a:solidFill>
                <a:latin typeface="Segoe UI Light" panose="020B0502040204020203" pitchFamily="34" charset="0"/>
                <a:cs typeface="Segoe UI Light" panose="020B0502040204020203" pitchFamily="34" charset="0"/>
              </a:rPr>
              <a:t>simple space (no resiliency) </a:t>
            </a:r>
            <a:r>
              <a:rPr lang="en-US">
                <a:solidFill>
                  <a:srgbClr val="505050"/>
                </a:solidFill>
                <a:latin typeface="Segoe UI Light" panose="020B0502040204020203" pitchFamily="34" charset="0"/>
                <a:cs typeface="Segoe UI Light" panose="020B0502040204020203" pitchFamily="34" charset="0"/>
              </a:rPr>
              <a:t>is created when you have less than 8 data disks and under 2 TB total space available</a:t>
            </a:r>
          </a:p>
        </p:txBody>
      </p:sp>
      <p:pic>
        <p:nvPicPr>
          <p:cNvPr id="17" name="Graphic 16">
            <a:extLst>
              <a:ext uri="{FF2B5EF4-FFF2-40B4-BE49-F238E27FC236}">
                <a16:creationId xmlns:a16="http://schemas.microsoft.com/office/drawing/2014/main" id="{1489C743-9460-49F3-B6F2-EBC7476FEE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2508" y="3284357"/>
            <a:ext cx="834916" cy="925177"/>
          </a:xfrm>
          <a:prstGeom prst="rect">
            <a:avLst/>
          </a:prstGeom>
        </p:spPr>
      </p:pic>
      <p:sp>
        <p:nvSpPr>
          <p:cNvPr id="21" name="TextBox 20">
            <a:extLst>
              <a:ext uri="{FF2B5EF4-FFF2-40B4-BE49-F238E27FC236}">
                <a16:creationId xmlns:a16="http://schemas.microsoft.com/office/drawing/2014/main" id="{0A74F7E7-27F5-4F22-9C30-C30514039E91}"/>
              </a:ext>
            </a:extLst>
          </p:cNvPr>
          <p:cNvSpPr txBox="1"/>
          <p:nvPr/>
        </p:nvSpPr>
        <p:spPr>
          <a:xfrm>
            <a:off x="822680" y="3646103"/>
            <a:ext cx="504938" cy="221599"/>
          </a:xfrm>
          <a:prstGeom prst="rect">
            <a:avLst/>
          </a:prstGeom>
          <a:solidFill>
            <a:schemeClr val="bg1"/>
          </a:solidFill>
        </p:spPr>
        <p:txBody>
          <a:bodyPr wrap="square" lIns="0" tIns="0" rIns="0" bIns="0" rtlCol="0">
            <a:spAutoFit/>
          </a:bodyPr>
          <a:lstStyle/>
          <a:p>
            <a:pPr>
              <a:lnSpc>
                <a:spcPct val="90000"/>
              </a:lnSpc>
              <a:spcAft>
                <a:spcPts val="600"/>
              </a:spcAft>
            </a:pPr>
            <a:r>
              <a:rPr lang="en-US" sz="1600" b="1">
                <a:solidFill>
                  <a:srgbClr val="0078D7"/>
                </a:solidFill>
              </a:rPr>
              <a:t>RAM</a:t>
            </a:r>
          </a:p>
        </p:txBody>
      </p:sp>
      <p:pic>
        <p:nvPicPr>
          <p:cNvPr id="23" name="Graphic 22">
            <a:extLst>
              <a:ext uri="{FF2B5EF4-FFF2-40B4-BE49-F238E27FC236}">
                <a16:creationId xmlns:a16="http://schemas.microsoft.com/office/drawing/2014/main" id="{C8BC60AD-759D-475D-982B-44C13002FA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5011" y="1796165"/>
            <a:ext cx="752475" cy="904875"/>
          </a:xfrm>
          <a:prstGeom prst="rect">
            <a:avLst/>
          </a:prstGeom>
        </p:spPr>
      </p:pic>
      <p:cxnSp>
        <p:nvCxnSpPr>
          <p:cNvPr id="26" name="Straight Connector 25">
            <a:extLst>
              <a:ext uri="{FF2B5EF4-FFF2-40B4-BE49-F238E27FC236}">
                <a16:creationId xmlns:a16="http://schemas.microsoft.com/office/drawing/2014/main" id="{1CD1F19D-A6D3-4B1B-A363-147326F9037E}"/>
              </a:ext>
            </a:extLst>
          </p:cNvPr>
          <p:cNvCxnSpPr/>
          <p:nvPr/>
        </p:nvCxnSpPr>
        <p:spPr>
          <a:xfrm flipV="1">
            <a:off x="1950181" y="1826628"/>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9EB220-AA6D-4A53-AB92-85CF1185C648}"/>
              </a:ext>
            </a:extLst>
          </p:cNvPr>
          <p:cNvCxnSpPr/>
          <p:nvPr/>
        </p:nvCxnSpPr>
        <p:spPr>
          <a:xfrm flipV="1">
            <a:off x="1948833" y="3284357"/>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3A0FF0-326D-4A77-997A-A32CFB943B23}"/>
              </a:ext>
            </a:extLst>
          </p:cNvPr>
          <p:cNvCxnSpPr/>
          <p:nvPr/>
        </p:nvCxnSpPr>
        <p:spPr>
          <a:xfrm flipV="1">
            <a:off x="1931301" y="4729865"/>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a:grpSpLocks noChangeAspect="1"/>
          </p:cNvGrpSpPr>
          <p:nvPr/>
        </p:nvGrpSpPr>
        <p:grpSpPr>
          <a:xfrm>
            <a:off x="510780" y="4795705"/>
            <a:ext cx="1118371" cy="826456"/>
            <a:chOff x="-2043459" y="2064777"/>
            <a:chExt cx="1907124" cy="1409330"/>
          </a:xfrm>
          <a:solidFill>
            <a:srgbClr val="0078D7"/>
          </a:solidFill>
        </p:grpSpPr>
        <p:grpSp>
          <p:nvGrpSpPr>
            <p:cNvPr id="18" name="Group 17"/>
            <p:cNvGrpSpPr/>
            <p:nvPr/>
          </p:nvGrpSpPr>
          <p:grpSpPr>
            <a:xfrm>
              <a:off x="-1416496" y="2064777"/>
              <a:ext cx="640081" cy="446419"/>
              <a:chOff x="-1460863" y="2195129"/>
              <a:chExt cx="640081" cy="446419"/>
            </a:xfrm>
            <a:grpFill/>
          </p:grpSpPr>
          <p:sp>
            <p:nvSpPr>
              <p:cNvPr id="38" name="Rectangle 37"/>
              <p:cNvSpPr/>
              <p:nvPr/>
            </p:nvSpPr>
            <p:spPr bwMode="auto">
              <a:xfrm>
                <a:off x="-1460862" y="2195131"/>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866501" y="2195129"/>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rot="5400000">
                <a:off x="-1163682" y="1897950"/>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rot="5400000">
                <a:off x="-1163683" y="2298649"/>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2043459" y="3019107"/>
              <a:ext cx="640081" cy="446419"/>
              <a:chOff x="-1460863" y="2195129"/>
              <a:chExt cx="640081" cy="446419"/>
            </a:xfrm>
            <a:grpFill/>
          </p:grpSpPr>
          <p:sp>
            <p:nvSpPr>
              <p:cNvPr id="34" name="Rectangle 33"/>
              <p:cNvSpPr/>
              <p:nvPr/>
            </p:nvSpPr>
            <p:spPr bwMode="auto">
              <a:xfrm>
                <a:off x="-1460862" y="2195131"/>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866501" y="2195129"/>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rot="5400000">
                <a:off x="-1163682" y="1897950"/>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5400000">
                <a:off x="-1163683" y="2298649"/>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p:cNvGrpSpPr/>
            <p:nvPr/>
          </p:nvGrpSpPr>
          <p:grpSpPr>
            <a:xfrm>
              <a:off x="-776416" y="3027688"/>
              <a:ext cx="640081" cy="446419"/>
              <a:chOff x="-1460863" y="2195129"/>
              <a:chExt cx="640081" cy="446419"/>
            </a:xfrm>
            <a:grpFill/>
          </p:grpSpPr>
          <p:sp>
            <p:nvSpPr>
              <p:cNvPr id="28" name="Rectangle 27"/>
              <p:cNvSpPr/>
              <p:nvPr/>
            </p:nvSpPr>
            <p:spPr bwMode="auto">
              <a:xfrm>
                <a:off x="-1460862" y="2195131"/>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p:cNvSpPr/>
              <p:nvPr/>
            </p:nvSpPr>
            <p:spPr bwMode="auto">
              <a:xfrm>
                <a:off x="-866501" y="2195129"/>
                <a:ext cx="45719" cy="443749"/>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p:cNvSpPr/>
              <p:nvPr/>
            </p:nvSpPr>
            <p:spPr bwMode="auto">
              <a:xfrm rot="5400000">
                <a:off x="-1163682" y="1897950"/>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rot="5400000">
                <a:off x="-1163683" y="2298649"/>
                <a:ext cx="45719" cy="64008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p:cNvSpPr/>
            <p:nvPr/>
          </p:nvSpPr>
          <p:spPr bwMode="auto">
            <a:xfrm rot="5400000">
              <a:off x="-1119315" y="2139797"/>
              <a:ext cx="45719" cy="128016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1746278" y="2757017"/>
              <a:ext cx="45719" cy="27432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479235" y="2757017"/>
              <a:ext cx="45719" cy="27432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1119315" y="2499442"/>
              <a:ext cx="45719" cy="274320"/>
            </a:xfrm>
            <a:prstGeom prst="rect">
              <a:avLst/>
            </a:prstGeom>
            <a:grpFill/>
            <a:ln w="95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86195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Development Kit network considerations</a:t>
            </a:r>
          </a:p>
        </p:txBody>
      </p:sp>
      <p:sp>
        <p:nvSpPr>
          <p:cNvPr id="4" name="Text Placeholder 3"/>
          <p:cNvSpPr>
            <a:spLocks noGrp="1"/>
          </p:cNvSpPr>
          <p:nvPr>
            <p:ph type="body" sz="quarter" idx="10"/>
          </p:nvPr>
        </p:nvSpPr>
        <p:spPr>
          <a:xfrm>
            <a:off x="332696" y="1514715"/>
            <a:ext cx="5259722" cy="5096780"/>
          </a:xfrm>
        </p:spPr>
        <p:txBody>
          <a:bodyPr vert="horz" wrap="square" lIns="146304" tIns="91440" rIns="146304" bIns="91440" rtlCol="0" anchor="t">
            <a:spAutoFit/>
          </a:bodyPr>
          <a:lstStyle/>
          <a:p>
            <a:pPr lvl="1"/>
            <a:r>
              <a:rPr lang="en-US" sz="2800">
                <a:solidFill>
                  <a:srgbClr val="0078D7"/>
                </a:solidFill>
                <a:latin typeface="+mj-lt"/>
              </a:rPr>
              <a:t>Single connection required</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Requires Internet access directly or through </a:t>
            </a:r>
            <a:br>
              <a:rPr lang="en-US" sz="1800">
                <a:solidFill>
                  <a:srgbClr val="505050"/>
                </a:solidFill>
                <a:latin typeface="Segoe UI Light" pitchFamily="34" charset="0"/>
              </a:rPr>
            </a:br>
            <a:r>
              <a:rPr lang="en-US" sz="1800">
                <a:solidFill>
                  <a:srgbClr val="505050"/>
                </a:solidFill>
                <a:latin typeface="Segoe UI Light" pitchFamily="34" charset="0"/>
              </a:rPr>
              <a:t>a transparent proxy</a:t>
            </a:r>
          </a:p>
          <a:p>
            <a:pPr lvl="2"/>
            <a:endParaRPr lang="en-US" sz="2400">
              <a:solidFill>
                <a:srgbClr val="505050"/>
              </a:solidFill>
              <a:latin typeface="Segoe UI Light"/>
            </a:endParaRPr>
          </a:p>
          <a:p>
            <a:pPr lvl="1"/>
            <a:r>
              <a:rPr lang="en-US" sz="2800">
                <a:solidFill>
                  <a:srgbClr val="0078D7"/>
                </a:solidFill>
                <a:latin typeface="+mj-lt"/>
              </a:rPr>
              <a:t>Reserved network ranges</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192.168.200.0/24 – Infrastructure</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192.168.100.0/27 – Storage</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192.168.101.0/26 – HNV (PA)</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192.168.102.0/24 – External VIP</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192.168.103.0/25 – Transit Network</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192.168.105.0/25 – Resource endpoints</a:t>
            </a:r>
          </a:p>
          <a:p>
            <a:pPr lvl="2"/>
            <a:endParaRPr lang="en-US" sz="2400">
              <a:solidFill>
                <a:schemeClr val="tx1"/>
              </a:solidFill>
              <a:latin typeface="+mj-lt"/>
            </a:endParaRPr>
          </a:p>
        </p:txBody>
      </p:sp>
      <p:sp>
        <p:nvSpPr>
          <p:cNvPr id="5" name="Rectangle 4"/>
          <p:cNvSpPr/>
          <p:nvPr/>
        </p:nvSpPr>
        <p:spPr>
          <a:xfrm>
            <a:off x="7348330" y="6637550"/>
            <a:ext cx="5088147" cy="338554"/>
          </a:xfrm>
          <a:prstGeom prst="rect">
            <a:avLst/>
          </a:prstGeom>
        </p:spPr>
        <p:txBody>
          <a:bodyPr wrap="square">
            <a:spAutoFit/>
          </a:bodyPr>
          <a:lstStyle/>
          <a:p>
            <a:pPr algn="r"/>
            <a:r>
              <a:rPr lang="en-US" sz="1600">
                <a:solidFill>
                  <a:schemeClr val="bg1">
                    <a:lumMod val="40000"/>
                    <a:lumOff val="60000"/>
                  </a:schemeClr>
                </a:solidFill>
              </a:rPr>
              <a:t>Microsoft Confidential</a:t>
            </a:r>
          </a:p>
        </p:txBody>
      </p:sp>
      <p:sp>
        <p:nvSpPr>
          <p:cNvPr id="6" name="Freeform 10"/>
          <p:cNvSpPr>
            <a:spLocks noChangeAspect="1" noEditPoints="1"/>
          </p:cNvSpPr>
          <p:nvPr/>
        </p:nvSpPr>
        <p:spPr bwMode="auto">
          <a:xfrm>
            <a:off x="10818741" y="251827"/>
            <a:ext cx="1174650" cy="961022"/>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rgbClr val="0070C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Text Placeholder 3"/>
          <p:cNvSpPr txBox="1">
            <a:spLocks/>
          </p:cNvSpPr>
          <p:nvPr/>
        </p:nvSpPr>
        <p:spPr>
          <a:xfrm>
            <a:off x="5861614" y="1514715"/>
            <a:ext cx="5259722" cy="43581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800">
                <a:solidFill>
                  <a:srgbClr val="0078D7"/>
                </a:solidFill>
                <a:latin typeface="+mj-lt"/>
              </a:rPr>
              <a:t>Static or DHCP</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Using a static IP requires additional deployment parameters</a:t>
            </a:r>
          </a:p>
          <a:p>
            <a:pPr lvl="2"/>
            <a:endParaRPr lang="en-US" sz="2800">
              <a:solidFill>
                <a:schemeClr val="tx1"/>
              </a:solidFill>
              <a:latin typeface="+mj-lt"/>
            </a:endParaRPr>
          </a:p>
          <a:p>
            <a:pPr lvl="1"/>
            <a:r>
              <a:rPr lang="en-US" sz="2800">
                <a:solidFill>
                  <a:srgbClr val="0078D7"/>
                </a:solidFill>
                <a:latin typeface="+mj-lt"/>
              </a:rPr>
              <a:t>Only IPv4 is supported</a:t>
            </a:r>
          </a:p>
          <a:p>
            <a:pPr lvl="2"/>
            <a:endParaRPr lang="en-US" sz="2400">
              <a:solidFill>
                <a:srgbClr val="505050"/>
              </a:solidFill>
              <a:latin typeface="Segoe UI Light"/>
            </a:endParaRPr>
          </a:p>
          <a:p>
            <a:pPr lvl="1"/>
            <a:r>
              <a:rPr lang="en-US" sz="2800">
                <a:solidFill>
                  <a:srgbClr val="0078D7"/>
                </a:solidFill>
                <a:latin typeface="+mj-lt"/>
              </a:rPr>
              <a:t>Key differences</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BGPNAT virtual machine is deployed </a:t>
            </a:r>
            <a:br>
              <a:rPr lang="en-US" sz="1800">
                <a:solidFill>
                  <a:srgbClr val="505050"/>
                </a:solidFill>
                <a:latin typeface="Segoe UI Light" pitchFamily="34" charset="0"/>
              </a:rPr>
            </a:br>
            <a:r>
              <a:rPr lang="en-US" sz="1800">
                <a:solidFill>
                  <a:srgbClr val="505050"/>
                </a:solidFill>
                <a:latin typeface="Segoe UI Light" pitchFamily="34" charset="0"/>
              </a:rPr>
              <a:t>(does not exist in multi-node)</a:t>
            </a:r>
          </a:p>
          <a:p>
            <a:pPr marL="285750" lvl="1" indent="-285750">
              <a:spcBef>
                <a:spcPts val="1200"/>
              </a:spcBef>
              <a:buFont typeface="Arial" panose="020B0604020202020204" pitchFamily="34" charset="0"/>
              <a:buChar char="•"/>
            </a:pPr>
            <a:r>
              <a:rPr lang="en-US" sz="1800">
                <a:solidFill>
                  <a:srgbClr val="505050"/>
                </a:solidFill>
                <a:latin typeface="Segoe UI Light" pitchFamily="34" charset="0"/>
              </a:rPr>
              <a:t>No switch requirements - all traffic goes through a combination of the host NIC and specific VMs</a:t>
            </a:r>
          </a:p>
        </p:txBody>
      </p:sp>
    </p:spTree>
    <p:extLst>
      <p:ext uri="{BB962C8B-B14F-4D97-AF65-F5344CB8AC3E}">
        <p14:creationId xmlns:p14="http://schemas.microsoft.com/office/powerpoint/2010/main" val="38425793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505050"/>
                </a:solidFill>
              </a:rPr>
              <a:t>Development Kit and multi-node differences</a:t>
            </a:r>
          </a:p>
        </p:txBody>
      </p:sp>
      <p:sp>
        <p:nvSpPr>
          <p:cNvPr id="4" name="Text Placeholder 3"/>
          <p:cNvSpPr>
            <a:spLocks noGrp="1"/>
          </p:cNvSpPr>
          <p:nvPr>
            <p:ph type="body" sz="quarter" idx="10"/>
          </p:nvPr>
        </p:nvSpPr>
        <p:spPr>
          <a:xfrm>
            <a:off x="274638" y="1212850"/>
            <a:ext cx="5181599" cy="5767733"/>
          </a:xfrm>
        </p:spPr>
        <p:txBody>
          <a:bodyPr/>
          <a:lstStyle/>
          <a:p>
            <a:pPr>
              <a:lnSpc>
                <a:spcPct val="100000"/>
              </a:lnSpc>
            </a:pPr>
            <a:r>
              <a:rPr lang="en-US" sz="2800" dirty="0">
                <a:solidFill>
                  <a:srgbClr val="0078D7"/>
                </a:solidFill>
              </a:rPr>
              <a:t>Scale</a:t>
            </a:r>
          </a:p>
          <a:p>
            <a:pPr marL="285750" indent="-285750">
              <a:lnSpc>
                <a:spcPct val="100000"/>
              </a:lnSpc>
              <a:buFont typeface="Arial" panose="020B0604020202020204" pitchFamily="34" charset="0"/>
              <a:buChar char="•"/>
            </a:pPr>
            <a:r>
              <a:rPr lang="en-US" sz="1800" dirty="0">
                <a:solidFill>
                  <a:schemeClr val="tx1"/>
                </a:solidFill>
                <a:latin typeface="+mj-lt"/>
              </a:rPr>
              <a:t>One node where all infrastructure and tenant VMs coexist </a:t>
            </a:r>
          </a:p>
          <a:p>
            <a:pPr>
              <a:lnSpc>
                <a:spcPct val="100000"/>
              </a:lnSpc>
            </a:pPr>
            <a:r>
              <a:rPr lang="en-US" sz="2800" dirty="0">
                <a:solidFill>
                  <a:srgbClr val="0078D7"/>
                </a:solidFill>
              </a:rPr>
              <a:t>Resiliency</a:t>
            </a:r>
          </a:p>
          <a:p>
            <a:pPr marL="285750" indent="-285750">
              <a:lnSpc>
                <a:spcPct val="100000"/>
              </a:lnSpc>
              <a:buFont typeface="Arial" panose="020B0604020202020204" pitchFamily="34" charset="0"/>
              <a:buChar char="•"/>
            </a:pPr>
            <a:r>
              <a:rPr lang="en-US" sz="1800" dirty="0">
                <a:solidFill>
                  <a:schemeClr val="tx1"/>
                </a:solidFill>
                <a:latin typeface="+mj-lt"/>
              </a:rPr>
              <a:t>While mirrored storage configurations are supported, it most likely will be configured as a Simple Space depending on hardware</a:t>
            </a:r>
          </a:p>
          <a:p>
            <a:pPr>
              <a:lnSpc>
                <a:spcPct val="100000"/>
              </a:lnSpc>
            </a:pPr>
            <a:r>
              <a:rPr lang="en-US" sz="2800" dirty="0">
                <a:solidFill>
                  <a:srgbClr val="0078D7"/>
                </a:solidFill>
              </a:rPr>
              <a:t>Network</a:t>
            </a:r>
          </a:p>
          <a:p>
            <a:pPr marL="285750" indent="-285750">
              <a:lnSpc>
                <a:spcPct val="100000"/>
              </a:lnSpc>
              <a:buFont typeface="Arial" panose="020B0604020202020204" pitchFamily="34" charset="0"/>
              <a:buChar char="•"/>
            </a:pPr>
            <a:r>
              <a:rPr lang="en-US" sz="1800" dirty="0">
                <a:solidFill>
                  <a:schemeClr val="tx1"/>
                </a:solidFill>
                <a:latin typeface="+mj-lt"/>
              </a:rPr>
              <a:t>BGPNAT Virtual Machine is deployed (does not exist in multi-node)</a:t>
            </a:r>
          </a:p>
          <a:p>
            <a:pPr marL="285750" indent="-285750">
              <a:lnSpc>
                <a:spcPct val="100000"/>
              </a:lnSpc>
              <a:buFont typeface="Arial" panose="020B0604020202020204" pitchFamily="34" charset="0"/>
              <a:buChar char="•"/>
            </a:pPr>
            <a:r>
              <a:rPr lang="en-US" sz="1800" dirty="0">
                <a:solidFill>
                  <a:schemeClr val="tx1"/>
                </a:solidFill>
                <a:latin typeface="+mj-lt"/>
              </a:rPr>
              <a:t>No switch requirements – all traffic goes through a combination of the host NIC and specific VMs</a:t>
            </a:r>
          </a:p>
          <a:p>
            <a:pPr>
              <a:lnSpc>
                <a:spcPct val="100000"/>
              </a:lnSpc>
            </a:pPr>
            <a:r>
              <a:rPr lang="en-US" sz="2800" dirty="0">
                <a:solidFill>
                  <a:srgbClr val="0078D7"/>
                </a:solidFill>
              </a:rPr>
              <a:t>Visibility</a:t>
            </a:r>
          </a:p>
          <a:p>
            <a:pPr marL="285750" indent="-285750">
              <a:lnSpc>
                <a:spcPct val="100000"/>
              </a:lnSpc>
              <a:buFont typeface="Arial" panose="020B0604020202020204" pitchFamily="34" charset="0"/>
              <a:buChar char="•"/>
            </a:pPr>
            <a:r>
              <a:rPr lang="en-US" sz="1800" dirty="0">
                <a:solidFill>
                  <a:schemeClr val="tx1"/>
                </a:solidFill>
              </a:rPr>
              <a:t>In the ASDK, you have administrative access to ‘see’ the fabric VMs that are normally hidden</a:t>
            </a:r>
          </a:p>
        </p:txBody>
      </p:sp>
      <p:pic>
        <p:nvPicPr>
          <p:cNvPr id="17" name="Picture 16"/>
          <p:cNvPicPr>
            <a:picLocks noChangeAspect="1"/>
          </p:cNvPicPr>
          <p:nvPr/>
        </p:nvPicPr>
        <p:blipFill>
          <a:blip r:embed="rId3"/>
          <a:stretch>
            <a:fillRect/>
          </a:stretch>
        </p:blipFill>
        <p:spPr>
          <a:xfrm>
            <a:off x="5847862" y="1332572"/>
            <a:ext cx="5924716" cy="4195615"/>
          </a:xfrm>
          <a:prstGeom prst="rect">
            <a:avLst/>
          </a:prstGeom>
          <a:ln>
            <a:solidFill>
              <a:schemeClr val="accent1"/>
            </a:solidFill>
          </a:ln>
        </p:spPr>
      </p:pic>
      <p:sp>
        <p:nvSpPr>
          <p:cNvPr id="18" name="Rectangle 17"/>
          <p:cNvSpPr/>
          <p:nvPr/>
        </p:nvSpPr>
        <p:spPr>
          <a:xfrm>
            <a:off x="4140839" y="6237941"/>
            <a:ext cx="7800398" cy="307777"/>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hlinkClick r:id="rId4"/>
              </a:rPr>
              <a:t>https://docs.microsoft.com/en-us/azure/azure-stack/azure-stack-architecture</a:t>
            </a:r>
            <a:r>
              <a:rPr kumimoji="0" lang="en-US" sz="1400" b="0" i="0" u="none" strike="noStrike" kern="1200" cap="none" spc="0" normalizeH="0" baseline="0" noProof="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33652959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Using Azure Stack Development Kit wisely</a:t>
            </a:r>
          </a:p>
        </p:txBody>
      </p:sp>
      <p:sp>
        <p:nvSpPr>
          <p:cNvPr id="6" name="Rectangle 5"/>
          <p:cNvSpPr/>
          <p:nvPr/>
        </p:nvSpPr>
        <p:spPr bwMode="gray">
          <a:xfrm>
            <a:off x="506552" y="2363120"/>
            <a:ext cx="5483085" cy="3702505"/>
          </a:xfrm>
          <a:prstGeom prst="rect">
            <a:avLst/>
          </a:prstGeom>
          <a:noFill/>
          <a:ln w="10795" cap="flat" cmpd="sng" algn="ctr">
            <a:noFill/>
            <a:prstDash val="solid"/>
          </a:ln>
          <a:effectLst/>
        </p:spPr>
        <p:txBody>
          <a:bodyPr lIns="274320" tIns="274320" rIns="274320" bIns="274320" rtlCol="0" anchor="t" anchorCtr="0"/>
          <a:lstStyle/>
          <a:p>
            <a:pPr marL="0" lvl="1">
              <a:lnSpc>
                <a:spcPct val="90000"/>
              </a:lnSpc>
              <a:spcBef>
                <a:spcPts val="1200"/>
              </a:spcBef>
              <a:buSzPct val="90000"/>
              <a:defRPr/>
            </a:pPr>
            <a:r>
              <a:rPr lang="en-US" dirty="0">
                <a:latin typeface="+mj-lt"/>
              </a:rPr>
              <a:t>Use the Azure Stack Development Kit as:</a:t>
            </a:r>
          </a:p>
          <a:p>
            <a:pPr marL="285750" lvl="1" indent="-285750">
              <a:lnSpc>
                <a:spcPct val="90000"/>
              </a:lnSpc>
              <a:spcBef>
                <a:spcPts val="1200"/>
              </a:spcBef>
              <a:buSzPct val="90000"/>
              <a:buFont typeface="Arial" panose="020B0604020202020204" pitchFamily="34" charset="0"/>
              <a:buChar char="•"/>
              <a:defRPr/>
            </a:pPr>
            <a:r>
              <a:rPr lang="en-US" dirty="0">
                <a:latin typeface="+mj-lt"/>
              </a:rPr>
              <a:t>A </a:t>
            </a:r>
            <a:r>
              <a:rPr lang="en-US" b="1" dirty="0">
                <a:latin typeface="+mj-lt"/>
              </a:rPr>
              <a:t>non-production deployment </a:t>
            </a:r>
            <a:r>
              <a:rPr lang="en-US" dirty="0">
                <a:latin typeface="+mj-lt"/>
              </a:rPr>
              <a:t>of Azure Stack Hub</a:t>
            </a:r>
          </a:p>
          <a:p>
            <a:pPr marL="285750" lvl="1" indent="-285750">
              <a:lnSpc>
                <a:spcPct val="90000"/>
              </a:lnSpc>
              <a:spcBef>
                <a:spcPts val="1200"/>
              </a:spcBef>
              <a:buSzPct val="90000"/>
              <a:buFont typeface="Arial" panose="020B0604020202020204" pitchFamily="34" charset="0"/>
              <a:buChar char="•"/>
              <a:defRPr/>
            </a:pPr>
            <a:r>
              <a:rPr lang="en-US" dirty="0">
                <a:latin typeface="+mj-lt"/>
              </a:rPr>
              <a:t>A </a:t>
            </a:r>
            <a:r>
              <a:rPr lang="en-US" b="1" dirty="0">
                <a:latin typeface="+mj-lt"/>
              </a:rPr>
              <a:t>great place to start </a:t>
            </a:r>
            <a:r>
              <a:rPr lang="en-US" dirty="0">
                <a:latin typeface="+mj-lt"/>
              </a:rPr>
              <a:t>when exploring hybrid and/or modern application development</a:t>
            </a:r>
          </a:p>
          <a:p>
            <a:pPr marL="285750" lvl="1" indent="-285750">
              <a:lnSpc>
                <a:spcPct val="90000"/>
              </a:lnSpc>
              <a:spcBef>
                <a:spcPts val="1200"/>
              </a:spcBef>
              <a:buSzPct val="90000"/>
              <a:buFont typeface="Arial" panose="020B0604020202020204" pitchFamily="34" charset="0"/>
              <a:buChar char="•"/>
              <a:defRPr/>
            </a:pPr>
            <a:r>
              <a:rPr lang="en-US" dirty="0">
                <a:latin typeface="+mj-lt"/>
              </a:rPr>
              <a:t>A single host that you can put together and </a:t>
            </a:r>
            <a:r>
              <a:rPr lang="en-US" b="1" dirty="0">
                <a:latin typeface="+mj-lt"/>
              </a:rPr>
              <a:t>deploy on your own</a:t>
            </a:r>
          </a:p>
          <a:p>
            <a:pPr marL="285750" lvl="1" indent="-285750">
              <a:lnSpc>
                <a:spcPct val="90000"/>
              </a:lnSpc>
              <a:spcBef>
                <a:spcPts val="1200"/>
              </a:spcBef>
              <a:buSzPct val="90000"/>
              <a:buFont typeface="Arial" panose="020B0604020202020204" pitchFamily="34" charset="0"/>
              <a:buChar char="•"/>
              <a:defRPr/>
            </a:pPr>
            <a:r>
              <a:rPr lang="en-US" dirty="0">
                <a:latin typeface="+mj-lt"/>
              </a:rPr>
              <a:t>Your </a:t>
            </a:r>
            <a:r>
              <a:rPr lang="en-US" b="1" dirty="0">
                <a:latin typeface="+mj-lt"/>
              </a:rPr>
              <a:t>first impression </a:t>
            </a:r>
            <a:r>
              <a:rPr lang="en-US" dirty="0">
                <a:latin typeface="+mj-lt"/>
              </a:rPr>
              <a:t>of Azure Stack Hub (and possibly Azure) Services</a:t>
            </a:r>
          </a:p>
          <a:p>
            <a:pPr marL="285750" lvl="1" indent="-285750">
              <a:lnSpc>
                <a:spcPct val="90000"/>
              </a:lnSpc>
              <a:spcBef>
                <a:spcPts val="1200"/>
              </a:spcBef>
              <a:buSzPct val="90000"/>
              <a:buFont typeface="Arial" panose="020B0604020202020204" pitchFamily="34" charset="0"/>
              <a:buChar char="•"/>
              <a:defRPr/>
            </a:pPr>
            <a:r>
              <a:rPr lang="en-US" dirty="0">
                <a:latin typeface="+mj-lt"/>
              </a:rPr>
              <a:t>Platform for validation of backup taken from integrated system</a:t>
            </a:r>
          </a:p>
        </p:txBody>
      </p:sp>
      <p:sp>
        <p:nvSpPr>
          <p:cNvPr id="7" name="Rectangle 6"/>
          <p:cNvSpPr>
            <a:spLocks noChangeAspect="1"/>
          </p:cNvSpPr>
          <p:nvPr/>
        </p:nvSpPr>
        <p:spPr bwMode="gray">
          <a:xfrm>
            <a:off x="503237" y="1363662"/>
            <a:ext cx="5486400" cy="993102"/>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Light"/>
                <a:ea typeface="+mn-ea"/>
                <a:cs typeface="+mn-cs"/>
              </a:rPr>
              <a:t>The Development Kit </a:t>
            </a:r>
            <a:r>
              <a:rPr kumimoji="0" lang="en-US" sz="2800" b="0" i="1" u="none" strike="noStrike" kern="1200" cap="none" spc="0" normalizeH="0" baseline="0" noProof="0">
                <a:ln>
                  <a:noFill/>
                </a:ln>
                <a:solidFill>
                  <a:srgbClr val="0078D7"/>
                </a:solidFill>
                <a:effectLst/>
                <a:uLnTx/>
                <a:uFillTx/>
                <a:latin typeface="Segoe UI Light"/>
                <a:ea typeface="+mn-ea"/>
                <a:cs typeface="+mn-cs"/>
              </a:rPr>
              <a:t>is…</a:t>
            </a:r>
            <a:endParaRPr kumimoji="0" lang="en-US" sz="2800" b="0" i="0" u="none" strike="noStrike" kern="1200" cap="none" spc="0" normalizeH="0" baseline="0" noProof="0">
              <a:ln>
                <a:noFill/>
              </a:ln>
              <a:solidFill>
                <a:srgbClr val="0078D7"/>
              </a:solidFill>
              <a:effectLst/>
              <a:uLnTx/>
              <a:uFillTx/>
              <a:latin typeface="Segoe UI Light"/>
              <a:ea typeface="+mn-ea"/>
              <a:cs typeface="+mn-cs"/>
            </a:endParaRPr>
          </a:p>
        </p:txBody>
      </p:sp>
      <p:sp>
        <p:nvSpPr>
          <p:cNvPr id="12" name="Rectangle 11"/>
          <p:cNvSpPr/>
          <p:nvPr/>
        </p:nvSpPr>
        <p:spPr bwMode="gray">
          <a:xfrm>
            <a:off x="6404144" y="2369477"/>
            <a:ext cx="5529094" cy="3697215"/>
          </a:xfrm>
          <a:prstGeom prst="rect">
            <a:avLst/>
          </a:prstGeom>
          <a:noFill/>
          <a:ln w="10795" cap="flat" cmpd="sng" algn="ctr">
            <a:noFill/>
            <a:prstDash val="solid"/>
          </a:ln>
          <a:effectLst/>
        </p:spPr>
        <p:txBody>
          <a:bodyPr lIns="274320" tIns="274320" rIns="365760" bIns="274320" rtlCol="0" anchor="t" anchorCtr="0"/>
          <a:lstStyle/>
          <a:p>
            <a:pPr marL="0" lvl="1">
              <a:lnSpc>
                <a:spcPct val="90000"/>
              </a:lnSpc>
              <a:spcBef>
                <a:spcPts val="1200"/>
              </a:spcBef>
              <a:buSzPct val="90000"/>
              <a:defRPr/>
            </a:pPr>
            <a:r>
              <a:rPr lang="en-US" dirty="0">
                <a:latin typeface="+mj-lt"/>
              </a:rPr>
              <a:t>Risky scenarios for the Azure Stack Development Kit include:</a:t>
            </a:r>
          </a:p>
          <a:p>
            <a:pPr marL="285750" lvl="1" indent="-285750">
              <a:lnSpc>
                <a:spcPct val="90000"/>
              </a:lnSpc>
              <a:spcBef>
                <a:spcPts val="1200"/>
              </a:spcBef>
              <a:buSzPct val="90000"/>
              <a:buFont typeface="Arial" panose="020B0604020202020204" pitchFamily="34" charset="0"/>
              <a:buChar char="•"/>
              <a:defRPr/>
            </a:pPr>
            <a:r>
              <a:rPr lang="en-US" b="1" dirty="0">
                <a:latin typeface="+mj-lt"/>
              </a:rPr>
              <a:t>Production hosting </a:t>
            </a:r>
            <a:r>
              <a:rPr lang="en-US" dirty="0">
                <a:latin typeface="+mj-lt"/>
              </a:rPr>
              <a:t>of Azure Stack Hub workloads</a:t>
            </a:r>
          </a:p>
          <a:p>
            <a:pPr marL="285750" lvl="1" indent="-285750">
              <a:lnSpc>
                <a:spcPct val="90000"/>
              </a:lnSpc>
              <a:spcBef>
                <a:spcPts val="1200"/>
              </a:spcBef>
              <a:buSzPct val="90000"/>
              <a:buFont typeface="Arial" panose="020B0604020202020204" pitchFamily="34" charset="0"/>
              <a:buChar char="•"/>
              <a:defRPr/>
            </a:pPr>
            <a:r>
              <a:rPr lang="en-US" dirty="0">
                <a:latin typeface="+mj-lt"/>
              </a:rPr>
              <a:t>Assuming </a:t>
            </a:r>
            <a:r>
              <a:rPr lang="en-US" b="1" dirty="0">
                <a:latin typeface="+mj-lt"/>
              </a:rPr>
              <a:t>scalability</a:t>
            </a:r>
            <a:r>
              <a:rPr lang="en-US" dirty="0">
                <a:latin typeface="+mj-lt"/>
              </a:rPr>
              <a:t> beyond stated boundaries</a:t>
            </a:r>
          </a:p>
          <a:p>
            <a:pPr marL="285750" lvl="1" indent="-285750">
              <a:lnSpc>
                <a:spcPct val="90000"/>
              </a:lnSpc>
              <a:spcBef>
                <a:spcPts val="1200"/>
              </a:spcBef>
              <a:buSzPct val="90000"/>
              <a:buFont typeface="Arial" panose="020B0604020202020204" pitchFamily="34" charset="0"/>
              <a:buChar char="•"/>
              <a:defRPr/>
            </a:pPr>
            <a:r>
              <a:rPr lang="en-US" dirty="0">
                <a:latin typeface="+mj-lt"/>
              </a:rPr>
              <a:t>Assuming it is a highly </a:t>
            </a:r>
            <a:r>
              <a:rPr lang="en-US" b="1" dirty="0">
                <a:latin typeface="+mj-lt"/>
              </a:rPr>
              <a:t>available</a:t>
            </a:r>
            <a:r>
              <a:rPr lang="en-US" dirty="0">
                <a:latin typeface="+mj-lt"/>
              </a:rPr>
              <a:t> solution</a:t>
            </a:r>
          </a:p>
          <a:p>
            <a:pPr marL="285750" lvl="1" indent="-285750">
              <a:lnSpc>
                <a:spcPct val="90000"/>
              </a:lnSpc>
              <a:spcBef>
                <a:spcPts val="1200"/>
              </a:spcBef>
              <a:buSzPct val="90000"/>
              <a:buFont typeface="Arial" panose="020B0604020202020204" pitchFamily="34" charset="0"/>
              <a:buChar char="•"/>
              <a:defRPr/>
            </a:pPr>
            <a:r>
              <a:rPr lang="en-US" dirty="0">
                <a:latin typeface="+mj-lt"/>
              </a:rPr>
              <a:t>Deploying outside the defined configuration scripts (do not modify the scripts to fit an unsupported configuration)</a:t>
            </a:r>
          </a:p>
        </p:txBody>
      </p:sp>
      <p:sp>
        <p:nvSpPr>
          <p:cNvPr id="13" name="Rectangle 12"/>
          <p:cNvSpPr>
            <a:spLocks noChangeAspect="1"/>
          </p:cNvSpPr>
          <p:nvPr/>
        </p:nvSpPr>
        <p:spPr bwMode="gray">
          <a:xfrm>
            <a:off x="6400800" y="1370019"/>
            <a:ext cx="5532437" cy="993102"/>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The Development</a:t>
            </a:r>
            <a:r>
              <a:rPr kumimoji="0" lang="en-US" sz="2800" b="0" i="0" u="none" strike="noStrike" kern="1200" cap="none" spc="0" normalizeH="0" noProof="0" dirty="0">
                <a:ln>
                  <a:noFill/>
                </a:ln>
                <a:solidFill>
                  <a:srgbClr val="0078D7"/>
                </a:solidFill>
                <a:effectLst/>
                <a:uLnTx/>
                <a:uFillTx/>
                <a:latin typeface="Segoe UI Light"/>
                <a:ea typeface="+mn-ea"/>
                <a:cs typeface="+mn-cs"/>
              </a:rPr>
              <a:t> Kit</a:t>
            </a:r>
            <a:r>
              <a:rPr kumimoji="0" lang="en-US" sz="2800" b="0" i="0" u="none" strike="noStrike" kern="1200" cap="none" spc="0" normalizeH="0" baseline="0" noProof="0" dirty="0">
                <a:ln>
                  <a:noFill/>
                </a:ln>
                <a:solidFill>
                  <a:srgbClr val="0078D7"/>
                </a:solidFill>
                <a:effectLst/>
                <a:uLnTx/>
                <a:uFillTx/>
                <a:latin typeface="Segoe UI Light"/>
                <a:ea typeface="+mn-ea"/>
                <a:cs typeface="+mn-cs"/>
              </a:rPr>
              <a:t> </a:t>
            </a:r>
            <a:r>
              <a:rPr kumimoji="0" lang="en-US" sz="2800" b="0" i="1" u="none" strike="noStrike" kern="1200" cap="none" spc="0" normalizeH="0" baseline="0" noProof="0" dirty="0">
                <a:ln>
                  <a:noFill/>
                </a:ln>
                <a:solidFill>
                  <a:srgbClr val="0078D7"/>
                </a:solidFill>
                <a:effectLst/>
                <a:uLnTx/>
                <a:uFillTx/>
                <a:latin typeface="Segoe UI Light"/>
                <a:ea typeface="+mn-ea"/>
                <a:cs typeface="+mn-cs"/>
              </a:rPr>
              <a:t>is </a:t>
            </a:r>
            <a:r>
              <a:rPr kumimoji="0" lang="en-US" sz="2800" b="0" i="1" u="sng" strike="noStrike" kern="1200" cap="none" spc="0" normalizeH="0" baseline="0" noProof="0" dirty="0">
                <a:ln>
                  <a:noFill/>
                </a:ln>
                <a:solidFill>
                  <a:srgbClr val="0078D7"/>
                </a:solidFill>
                <a:effectLst/>
                <a:uLnTx/>
                <a:uFillTx/>
                <a:latin typeface="Segoe UI Light"/>
                <a:ea typeface="+mn-ea"/>
                <a:cs typeface="+mn-cs"/>
              </a:rPr>
              <a:t>not</a:t>
            </a:r>
            <a:r>
              <a:rPr kumimoji="0" lang="en-US" sz="2800" b="0" i="1" u="none" strike="noStrike" kern="1200" cap="none" spc="0" normalizeH="0" baseline="0" noProof="0" dirty="0">
                <a:ln>
                  <a:noFill/>
                </a:ln>
                <a:solidFill>
                  <a:srgbClr val="0078D7"/>
                </a:solidFill>
                <a:effectLst/>
                <a:uLnTx/>
                <a:uFillTx/>
                <a:latin typeface="Segoe UI Light"/>
                <a:ea typeface="+mn-ea"/>
                <a:cs typeface="+mn-cs"/>
              </a:rPr>
              <a:t>…</a:t>
            </a:r>
            <a:endParaRPr kumimoji="0" lang="en-US" sz="2800" b="0" i="0" u="none" strike="noStrike" kern="1200" cap="none" spc="0" normalizeH="0" baseline="0" noProof="0" dirty="0">
              <a:ln>
                <a:noFill/>
              </a:ln>
              <a:solidFill>
                <a:srgbClr val="0078D7"/>
              </a:solidFill>
              <a:effectLst/>
              <a:uLnTx/>
              <a:uFillTx/>
              <a:latin typeface="Segoe UI Light"/>
              <a:ea typeface="+mn-ea"/>
              <a:cs typeface="+mn-cs"/>
            </a:endParaRPr>
          </a:p>
        </p:txBody>
      </p:sp>
      <p:cxnSp>
        <p:nvCxnSpPr>
          <p:cNvPr id="4" name="Straight Connector 3"/>
          <p:cNvCxnSpPr/>
          <p:nvPr/>
        </p:nvCxnSpPr>
        <p:spPr>
          <a:xfrm>
            <a:off x="528637" y="2356764"/>
            <a:ext cx="5008563"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9537" y="2356764"/>
            <a:ext cx="5008563"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407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3DA0-CD29-4ACA-A136-47681EDC0366}"/>
              </a:ext>
            </a:extLst>
          </p:cNvPr>
          <p:cNvSpPr>
            <a:spLocks noGrp="1"/>
          </p:cNvSpPr>
          <p:nvPr>
            <p:ph type="title"/>
          </p:nvPr>
        </p:nvSpPr>
        <p:spPr/>
        <p:txBody>
          <a:bodyPr/>
          <a:lstStyle/>
          <a:p>
            <a:r>
              <a:rPr lang="en-US" dirty="0"/>
              <a:t>Azure Stack Development Kit Components</a:t>
            </a:r>
          </a:p>
        </p:txBody>
      </p:sp>
      <p:pic>
        <p:nvPicPr>
          <p:cNvPr id="4" name="Picture 3" descr="A screenshot of a cell phone&#10;&#10;Description generated with high confidence">
            <a:extLst>
              <a:ext uri="{FF2B5EF4-FFF2-40B4-BE49-F238E27FC236}">
                <a16:creationId xmlns:a16="http://schemas.microsoft.com/office/drawing/2014/main" id="{D52D1DBC-DAA2-4DA7-B730-5F49CA4A8E48}"/>
              </a:ext>
            </a:extLst>
          </p:cNvPr>
          <p:cNvPicPr>
            <a:picLocks noChangeAspect="1"/>
          </p:cNvPicPr>
          <p:nvPr/>
        </p:nvPicPr>
        <p:blipFill>
          <a:blip r:embed="rId3"/>
          <a:stretch>
            <a:fillRect/>
          </a:stretch>
        </p:blipFill>
        <p:spPr>
          <a:xfrm>
            <a:off x="274639" y="1278817"/>
            <a:ext cx="6444644" cy="4436889"/>
          </a:xfrm>
          <a:prstGeom prst="rect">
            <a:avLst/>
          </a:prstGeom>
        </p:spPr>
      </p:pic>
      <p:graphicFrame>
        <p:nvGraphicFramePr>
          <p:cNvPr id="5" name="Table 4">
            <a:extLst>
              <a:ext uri="{FF2B5EF4-FFF2-40B4-BE49-F238E27FC236}">
                <a16:creationId xmlns:a16="http://schemas.microsoft.com/office/drawing/2014/main" id="{F770CB85-7B96-4DB3-BD44-6B6E2FCF32EB}"/>
              </a:ext>
            </a:extLst>
          </p:cNvPr>
          <p:cNvGraphicFramePr>
            <a:graphicFrameLocks noGrp="1"/>
          </p:cNvGraphicFramePr>
          <p:nvPr>
            <p:extLst>
              <p:ext uri="{D42A27DB-BD31-4B8C-83A1-F6EECF244321}">
                <p14:modId xmlns:p14="http://schemas.microsoft.com/office/powerpoint/2010/main" val="2886052407"/>
              </p:ext>
            </p:extLst>
          </p:nvPr>
        </p:nvGraphicFramePr>
        <p:xfrm>
          <a:off x="6860434" y="1278817"/>
          <a:ext cx="5114230" cy="4752560"/>
        </p:xfrm>
        <a:graphic>
          <a:graphicData uri="http://schemas.openxmlformats.org/drawingml/2006/table">
            <a:tbl>
              <a:tblPr/>
              <a:tblGrid>
                <a:gridCol w="1416874">
                  <a:extLst>
                    <a:ext uri="{9D8B030D-6E8A-4147-A177-3AD203B41FA5}">
                      <a16:colId xmlns:a16="http://schemas.microsoft.com/office/drawing/2014/main" val="3168899039"/>
                    </a:ext>
                  </a:extLst>
                </a:gridCol>
                <a:gridCol w="3697356">
                  <a:extLst>
                    <a:ext uri="{9D8B030D-6E8A-4147-A177-3AD203B41FA5}">
                      <a16:colId xmlns:a16="http://schemas.microsoft.com/office/drawing/2014/main" val="1115595982"/>
                    </a:ext>
                  </a:extLst>
                </a:gridCol>
              </a:tblGrid>
              <a:tr h="72686">
                <a:tc>
                  <a:txBody>
                    <a:bodyPr/>
                    <a:lstStyle/>
                    <a:p>
                      <a:pPr algn="l" fontAlgn="b"/>
                      <a:r>
                        <a:rPr lang="en-US" sz="1200" b="1" dirty="0">
                          <a:effectLst/>
                          <a:latin typeface="segoe-ui_semibold"/>
                        </a:rPr>
                        <a:t>Name</a:t>
                      </a:r>
                    </a:p>
                  </a:txBody>
                  <a:tcPr marL="17306" marR="17306" marT="12980" marB="129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algn="l" fontAlgn="b"/>
                      <a:r>
                        <a:rPr lang="en-US" sz="1200" b="1">
                          <a:effectLst/>
                          <a:latin typeface="segoe-ui_semibold"/>
                        </a:rPr>
                        <a:t>Description</a:t>
                      </a:r>
                    </a:p>
                  </a:txBody>
                  <a:tcPr marL="17306" marR="17306" marT="12980" marB="129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45947546"/>
                  </a:ext>
                </a:extLst>
              </a:tr>
              <a:tr h="72686">
                <a:tc>
                  <a:txBody>
                    <a:bodyPr/>
                    <a:lstStyle/>
                    <a:p>
                      <a:pPr fontAlgn="t"/>
                      <a:r>
                        <a:rPr lang="en-US" sz="1200" b="1">
                          <a:effectLst/>
                          <a:latin typeface="segoe-ui_bold"/>
                        </a:rPr>
                        <a:t>AzS-ACS01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Azure Stack Hub storage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60057520"/>
                  </a:ext>
                </a:extLst>
              </a:tr>
              <a:tr h="119413">
                <a:tc>
                  <a:txBody>
                    <a:bodyPr/>
                    <a:lstStyle/>
                    <a:p>
                      <a:pPr fontAlgn="t"/>
                      <a:r>
                        <a:rPr lang="en-US" sz="1200" b="1">
                          <a:effectLst/>
                          <a:latin typeface="segoe-ui_bold"/>
                        </a:rPr>
                        <a:t>AzS-ADFS01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a:effectLst/>
                        </a:rPr>
                        <a:t>Active Directory Federation Services (ADFS).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993155686"/>
                  </a:ext>
                </a:extLst>
              </a:tr>
              <a:tr h="166140">
                <a:tc>
                  <a:txBody>
                    <a:bodyPr/>
                    <a:lstStyle/>
                    <a:p>
                      <a:pPr fontAlgn="t"/>
                      <a:r>
                        <a:rPr lang="en-US" sz="1200" b="1">
                          <a:effectLst/>
                          <a:latin typeface="segoe-ui_bold"/>
                        </a:rPr>
                        <a:t>AzS-BGPNAT01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Edge router and provides NAT and VPN capabilities for Azure Stack Hub.</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5954551"/>
                  </a:ext>
                </a:extLst>
              </a:tr>
              <a:tr h="119413">
                <a:tc>
                  <a:txBody>
                    <a:bodyPr/>
                    <a:lstStyle/>
                    <a:p>
                      <a:pPr fontAlgn="t"/>
                      <a:r>
                        <a:rPr lang="en-US" sz="1200" b="1">
                          <a:effectLst/>
                          <a:latin typeface="segoe-ui_bold"/>
                        </a:rPr>
                        <a:t>AzS-CA01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CA services for Azure Stack Hub role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258419749"/>
                  </a:ext>
                </a:extLst>
              </a:tr>
              <a:tr h="166140">
                <a:tc>
                  <a:txBody>
                    <a:bodyPr/>
                    <a:lstStyle/>
                    <a:p>
                      <a:pPr fontAlgn="t"/>
                      <a:r>
                        <a:rPr lang="en-US" sz="1200" b="1">
                          <a:effectLst/>
                          <a:latin typeface="segoe-ui_bold"/>
                        </a:rPr>
                        <a:t>AzS-DC01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ADDS, DNS, and DHCP services for Azure Stack Hub.</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75675706"/>
                  </a:ext>
                </a:extLst>
              </a:tr>
              <a:tr h="119413">
                <a:tc>
                  <a:txBody>
                    <a:bodyPr/>
                    <a:lstStyle/>
                    <a:p>
                      <a:pPr fontAlgn="t"/>
                      <a:r>
                        <a:rPr lang="en-US" sz="1200" b="1">
                          <a:effectLst/>
                          <a:latin typeface="segoe-ui_bold"/>
                        </a:rPr>
                        <a:t>AzS-ERCS01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a:effectLst/>
                        </a:rPr>
                        <a:t>Emergency Recovery Console VM.</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04985411"/>
                  </a:ext>
                </a:extLst>
              </a:tr>
              <a:tr h="166140">
                <a:tc>
                  <a:txBody>
                    <a:bodyPr/>
                    <a:lstStyle/>
                    <a:p>
                      <a:pPr fontAlgn="t"/>
                      <a:r>
                        <a:rPr lang="en-US" sz="1200" b="1">
                          <a:effectLst/>
                          <a:latin typeface="segoe-ui_bold"/>
                        </a:rPr>
                        <a:t>AzS-GWY01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a:effectLst/>
                        </a:rPr>
                        <a:t>Edge gateway services such as VPN site-to-site connections for tenant networks.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232221846"/>
                  </a:ext>
                </a:extLst>
              </a:tr>
              <a:tr h="166140">
                <a:tc>
                  <a:txBody>
                    <a:bodyPr/>
                    <a:lstStyle/>
                    <a:p>
                      <a:pPr fontAlgn="t"/>
                      <a:r>
                        <a:rPr lang="en-US" sz="1200" b="1">
                          <a:effectLst/>
                          <a:latin typeface="segoe-ui_bold"/>
                        </a:rPr>
                        <a:t>AzS-NC01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Network Controller, which manages Azure Stack Hub network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4083592"/>
                  </a:ext>
                </a:extLst>
              </a:tr>
              <a:tr h="212867">
                <a:tc>
                  <a:txBody>
                    <a:bodyPr/>
                    <a:lstStyle/>
                    <a:p>
                      <a:pPr fontAlgn="t"/>
                      <a:r>
                        <a:rPr lang="en-US" sz="1200" b="1">
                          <a:effectLst/>
                          <a:latin typeface="segoe-ui_bold"/>
                        </a:rPr>
                        <a:t>AzS-SLB01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Load balancing multiplexer services in Azure Stack Hub for both tenants and Azure Stack Hub infrastructure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425811572"/>
                  </a:ext>
                </a:extLst>
              </a:tr>
              <a:tr h="119413">
                <a:tc>
                  <a:txBody>
                    <a:bodyPr/>
                    <a:lstStyle/>
                    <a:p>
                      <a:pPr fontAlgn="t"/>
                      <a:r>
                        <a:rPr lang="en-US" sz="1200" b="1">
                          <a:effectLst/>
                          <a:latin typeface="segoe-ui_bold"/>
                        </a:rPr>
                        <a:t>AzS-SQL01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Internal data store for Azure Stack Hub infrastructure roles.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00996759"/>
                  </a:ext>
                </a:extLst>
              </a:tr>
              <a:tr h="166140">
                <a:tc>
                  <a:txBody>
                    <a:bodyPr/>
                    <a:lstStyle/>
                    <a:p>
                      <a:pPr fontAlgn="t"/>
                      <a:r>
                        <a:rPr lang="en-US" sz="1200" b="1">
                          <a:effectLst/>
                          <a:latin typeface="segoe-ui_bold"/>
                        </a:rPr>
                        <a:t>AzS-WAS01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Azure Stack Hub administrative portal and Azure Resource Manager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462413821"/>
                  </a:ext>
                </a:extLst>
              </a:tr>
              <a:tr h="166140">
                <a:tc>
                  <a:txBody>
                    <a:bodyPr/>
                    <a:lstStyle/>
                    <a:p>
                      <a:pPr fontAlgn="t"/>
                      <a:r>
                        <a:rPr lang="en-US" sz="1200" b="1">
                          <a:effectLst/>
                          <a:latin typeface="segoe-ui_bold"/>
                        </a:rPr>
                        <a:t>AzS-WASP01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tc>
                  <a:txBody>
                    <a:bodyPr/>
                    <a:lstStyle/>
                    <a:p>
                      <a:pPr fontAlgn="t"/>
                      <a:r>
                        <a:rPr lang="en-US" sz="1200" dirty="0">
                          <a:effectLst/>
                        </a:rPr>
                        <a:t>Azure Stack Hub user (tenant) portal and Azure Resource Manager services.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2632977"/>
                  </a:ext>
                </a:extLst>
              </a:tr>
              <a:tr h="259594">
                <a:tc>
                  <a:txBody>
                    <a:bodyPr/>
                    <a:lstStyle/>
                    <a:p>
                      <a:pPr fontAlgn="t"/>
                      <a:r>
                        <a:rPr lang="en-US" sz="1200" b="1">
                          <a:effectLst/>
                          <a:latin typeface="segoe-ui_bold"/>
                        </a:rPr>
                        <a:t>AzS-XRP01</a:t>
                      </a:r>
                      <a:endParaRPr lang="en-US" sz="1200">
                        <a:effectLst/>
                      </a:endParaRP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1200" dirty="0">
                          <a:effectLst/>
                        </a:rPr>
                        <a:t>Infrastructure management controller for Azure Stack Hub, including the Compute, Network, and Storage resource providers.</a:t>
                      </a:r>
                    </a:p>
                  </a:txBody>
                  <a:tcPr marL="17306" marR="17306" marT="12980" marB="129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503230559"/>
                  </a:ext>
                </a:extLst>
              </a:tr>
            </a:tbl>
          </a:graphicData>
        </a:graphic>
      </p:graphicFrame>
      <p:sp>
        <p:nvSpPr>
          <p:cNvPr id="6" name="Rectangle 5">
            <a:extLst>
              <a:ext uri="{FF2B5EF4-FFF2-40B4-BE49-F238E27FC236}">
                <a16:creationId xmlns:a16="http://schemas.microsoft.com/office/drawing/2014/main" id="{0F61733B-4CE4-48F1-AD32-BDE69A6BC494}"/>
              </a:ext>
            </a:extLst>
          </p:cNvPr>
          <p:cNvSpPr/>
          <p:nvPr/>
        </p:nvSpPr>
        <p:spPr>
          <a:xfrm>
            <a:off x="274639" y="5933200"/>
            <a:ext cx="6216650" cy="646331"/>
          </a:xfrm>
          <a:prstGeom prst="rect">
            <a:avLst/>
          </a:prstGeom>
        </p:spPr>
        <p:txBody>
          <a:bodyPr>
            <a:spAutoFit/>
          </a:bodyPr>
          <a:lstStyle/>
          <a:p>
            <a:r>
              <a:rPr lang="en-US">
                <a:hlinkClick r:id="rId4"/>
              </a:rPr>
              <a:t>https://docs.microsoft.com/en-us/azure/azure-stack/azure-stack-architecture</a:t>
            </a:r>
            <a:endParaRPr lang="en-US"/>
          </a:p>
        </p:txBody>
      </p:sp>
    </p:spTree>
    <p:extLst>
      <p:ext uri="{BB962C8B-B14F-4D97-AF65-F5344CB8AC3E}">
        <p14:creationId xmlns:p14="http://schemas.microsoft.com/office/powerpoint/2010/main" val="1561212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6112143" cy="3293209"/>
          </a:xfrm>
        </p:spPr>
        <p:txBody>
          <a:bodyPr vert="horz" wrap="square" lIns="146304" tIns="91440" rIns="146304" bIns="91440" rtlCol="0" anchor="t">
            <a:spAutoFit/>
          </a:bodyPr>
          <a:lstStyle/>
          <a:p>
            <a:r>
              <a:rPr lang="en-US" sz="2400" dirty="0">
                <a:solidFill>
                  <a:srgbClr val="0078D7"/>
                </a:solidFill>
              </a:rPr>
              <a:t>Overview and architecture</a:t>
            </a:r>
          </a:p>
          <a:p>
            <a:pPr marL="342900" lvl="1" indent="-342900" fontAlgn="ctr">
              <a:buFont typeface="Arial" panose="020B0604020202020204" pitchFamily="34" charset="0"/>
              <a:buChar char="•"/>
            </a:pPr>
            <a:r>
              <a:rPr lang="en-US" dirty="0">
                <a:solidFill>
                  <a:srgbClr val="505050"/>
                </a:solidFill>
                <a:latin typeface="Segoe UI Light" pitchFamily="34" charset="0"/>
              </a:rPr>
              <a:t>Who, what, where, when, and why</a:t>
            </a:r>
          </a:p>
          <a:p>
            <a:pPr marL="342900" lvl="1" indent="-342900" fontAlgn="ctr">
              <a:buFont typeface="Arial" panose="020B0604020202020204" pitchFamily="34" charset="0"/>
              <a:buChar char="•"/>
            </a:pPr>
            <a:r>
              <a:rPr lang="en-US" dirty="0">
                <a:solidFill>
                  <a:srgbClr val="505050"/>
                </a:solidFill>
                <a:latin typeface="Segoe UI Light" pitchFamily="34" charset="0"/>
              </a:rPr>
              <a:t>Azure Stack Development Kit architecture</a:t>
            </a:r>
          </a:p>
          <a:p>
            <a:pPr marL="342900" lvl="1" indent="-342900" fontAlgn="ctr">
              <a:buFont typeface="Arial" panose="020B0604020202020204" pitchFamily="34" charset="0"/>
              <a:buChar char="•"/>
            </a:pPr>
            <a:r>
              <a:rPr lang="en-US" dirty="0">
                <a:solidFill>
                  <a:srgbClr val="505050"/>
                </a:solidFill>
                <a:latin typeface="Segoe UI Light" pitchFamily="34" charset="0"/>
              </a:rPr>
              <a:t>What it is, what it isn't</a:t>
            </a:r>
          </a:p>
          <a:p>
            <a:pPr lvl="1"/>
            <a:endParaRPr lang="en-US" dirty="0">
              <a:solidFill>
                <a:srgbClr val="505050"/>
              </a:solidFill>
            </a:endParaRPr>
          </a:p>
          <a:p>
            <a:r>
              <a:rPr lang="en-US" sz="2400" dirty="0">
                <a:solidFill>
                  <a:srgbClr val="0078D7"/>
                </a:solidFill>
              </a:rPr>
              <a:t>Deployment</a:t>
            </a:r>
          </a:p>
          <a:p>
            <a:pPr marL="342900" lvl="1" indent="-342900" fontAlgn="ctr">
              <a:buFont typeface="Arial" panose="020B0604020202020204" pitchFamily="34" charset="0"/>
              <a:buChar char="•"/>
            </a:pPr>
            <a:r>
              <a:rPr lang="en-US" dirty="0">
                <a:solidFill>
                  <a:srgbClr val="505050"/>
                </a:solidFill>
                <a:latin typeface="Segoe UI Light" pitchFamily="34" charset="0"/>
              </a:rPr>
              <a:t>Deployment tasks </a:t>
            </a:r>
          </a:p>
          <a:p>
            <a:pPr marL="342900" lvl="1" indent="-342900" fontAlgn="ctr">
              <a:buFont typeface="Arial" panose="020B0604020202020204" pitchFamily="34" charset="0"/>
              <a:buChar char="•"/>
            </a:pPr>
            <a:r>
              <a:rPr lang="en-US" dirty="0">
                <a:solidFill>
                  <a:srgbClr val="505050"/>
                </a:solidFill>
                <a:latin typeface="Segoe UI Light" pitchFamily="34" charset="0"/>
              </a:rPr>
              <a:t>References</a:t>
            </a:r>
          </a:p>
          <a:p>
            <a:pPr marL="342900" lvl="1" indent="-342900" fontAlgn="ctr">
              <a:buFont typeface="Arial" panose="020B0604020202020204" pitchFamily="34" charset="0"/>
              <a:buChar char="•"/>
            </a:pPr>
            <a:r>
              <a:rPr lang="en-US" dirty="0">
                <a:solidFill>
                  <a:srgbClr val="505050"/>
                </a:solidFill>
                <a:latin typeface="Segoe UI Light" pitchFamily="34" charset="0"/>
              </a:rPr>
              <a:t>Exploring with first tasks</a:t>
            </a:r>
            <a:endParaRPr lang="en-US" dirty="0">
              <a:solidFill>
                <a:srgbClr val="505050"/>
              </a:solidFill>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4073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Azure Stack Development Kit: </a:t>
            </a:r>
            <a:br>
              <a:rPr lang="en-US" dirty="0"/>
            </a:br>
            <a:r>
              <a:rPr lang="en-US" sz="5400" dirty="0"/>
              <a:t>Deployment tasks</a:t>
            </a:r>
            <a:endParaRPr lang="en-US" dirty="0"/>
          </a:p>
        </p:txBody>
      </p:sp>
    </p:spTree>
    <p:extLst>
      <p:ext uri="{BB962C8B-B14F-4D97-AF65-F5344CB8AC3E}">
        <p14:creationId xmlns:p14="http://schemas.microsoft.com/office/powerpoint/2010/main" val="27941299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2046901" cy="917575"/>
          </a:xfrm>
        </p:spPr>
        <p:txBody>
          <a:bodyPr/>
          <a:lstStyle/>
          <a:p>
            <a:r>
              <a:rPr lang="en-US" dirty="0"/>
              <a:t>Azure Stack Hub Dev Kit: Deployment Considerations</a:t>
            </a:r>
          </a:p>
        </p:txBody>
      </p:sp>
      <p:sp>
        <p:nvSpPr>
          <p:cNvPr id="3" name="Text Placeholder 2"/>
          <p:cNvSpPr>
            <a:spLocks noGrp="1"/>
          </p:cNvSpPr>
          <p:nvPr>
            <p:ph type="body" sz="quarter" idx="10"/>
          </p:nvPr>
        </p:nvSpPr>
        <p:spPr>
          <a:xfrm>
            <a:off x="274638" y="1378996"/>
            <a:ext cx="5355197" cy="1914370"/>
          </a:xfrm>
        </p:spPr>
        <p:txBody>
          <a:bodyPr/>
          <a:lstStyle/>
          <a:p>
            <a:r>
              <a:rPr lang="en-US" sz="2800" dirty="0">
                <a:solidFill>
                  <a:srgbClr val="0078D7"/>
                </a:solidFill>
              </a:rPr>
              <a:t>Deployment Checker for Azure Stack Development Kit</a:t>
            </a:r>
          </a:p>
          <a:p>
            <a:r>
              <a:rPr lang="en-US" sz="2000" dirty="0">
                <a:solidFill>
                  <a:schemeClr val="bg1">
                    <a:lumMod val="50000"/>
                  </a:schemeClr>
                </a:solidFill>
                <a:latin typeface="+mn-lt"/>
              </a:rPr>
              <a:t>Pre-Validate your ASDK environment</a:t>
            </a:r>
          </a:p>
          <a:p>
            <a:r>
              <a:rPr lang="en-US" sz="2000" dirty="0">
                <a:latin typeface="+mn-lt"/>
                <a:hlinkClick r:id="rId3"/>
              </a:rPr>
              <a:t>https://gallery.technet.microsoft.com/Deployment-Checker-for-50e0f51b</a:t>
            </a:r>
            <a:r>
              <a:rPr lang="en-US" sz="2000" dirty="0">
                <a:latin typeface="+mn-lt"/>
              </a:rPr>
              <a:t> </a:t>
            </a:r>
          </a:p>
        </p:txBody>
      </p:sp>
      <p:sp>
        <p:nvSpPr>
          <p:cNvPr id="6" name="Rectangle 5"/>
          <p:cNvSpPr/>
          <p:nvPr/>
        </p:nvSpPr>
        <p:spPr>
          <a:xfrm>
            <a:off x="0" y="6355194"/>
            <a:ext cx="12443001" cy="400110"/>
          </a:xfrm>
          <a:prstGeom prst="rect">
            <a:avLst/>
          </a:prstGeom>
        </p:spPr>
        <p:txBody>
          <a:bodyPr wrap="square">
            <a:spAutoFit/>
          </a:bodyPr>
          <a:lstStyle/>
          <a:p>
            <a:pPr algn="ctr"/>
            <a:r>
              <a:rPr lang="en-US" sz="2000" dirty="0"/>
              <a:t>The current list of Known Issues can be found in the RelNotes: </a:t>
            </a:r>
            <a:r>
              <a:rPr lang="en-US" sz="2000" dirty="0">
                <a:hlinkClick r:id="rId4"/>
              </a:rPr>
              <a:t>https://aka.ms/azurestackrelnotes</a:t>
            </a:r>
            <a:r>
              <a:rPr lang="en-US" sz="2000" dirty="0"/>
              <a:t> </a:t>
            </a:r>
          </a:p>
        </p:txBody>
      </p:sp>
      <p:pic>
        <p:nvPicPr>
          <p:cNvPr id="7" name="Picture 6" descr="Automatically generated description: screenshot, abstract"/>
          <p:cNvPicPr>
            <a:picLocks noChangeAspect="1"/>
          </p:cNvPicPr>
          <p:nvPr/>
        </p:nvPicPr>
        <p:blipFill rotWithShape="1">
          <a:blip r:embed="rId5"/>
          <a:srcRect t="6797" r="590" b="5613"/>
          <a:stretch/>
        </p:blipFill>
        <p:spPr>
          <a:xfrm>
            <a:off x="953778" y="3495010"/>
            <a:ext cx="3996915" cy="2658178"/>
          </a:xfrm>
          <a:prstGeom prst="rect">
            <a:avLst/>
          </a:prstGeom>
          <a:ln>
            <a:solidFill>
              <a:schemeClr val="accent1"/>
            </a:solidFill>
          </a:ln>
        </p:spPr>
      </p:pic>
      <p:sp>
        <p:nvSpPr>
          <p:cNvPr id="10" name="Text Placeholder 2">
            <a:extLst>
              <a:ext uri="{FF2B5EF4-FFF2-40B4-BE49-F238E27FC236}">
                <a16:creationId xmlns:a16="http://schemas.microsoft.com/office/drawing/2014/main" id="{A9DE92ED-A45D-43BE-85E6-A2ABD9351697}"/>
              </a:ext>
            </a:extLst>
          </p:cNvPr>
          <p:cNvSpPr txBox="1">
            <a:spLocks/>
          </p:cNvSpPr>
          <p:nvPr/>
        </p:nvSpPr>
        <p:spPr>
          <a:xfrm>
            <a:off x="6402056" y="1378995"/>
            <a:ext cx="5486400"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ts val="1200"/>
              </a:spcBef>
              <a:spcAft>
                <a:spcPts val="600"/>
              </a:spcAft>
              <a:buClrTx/>
              <a:buSzPct val="90000"/>
              <a:buFontTx/>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8D7"/>
                </a:solidFill>
              </a:rPr>
              <a:t>Troubleshooting</a:t>
            </a:r>
          </a:p>
          <a:p>
            <a:pPr>
              <a:lnSpc>
                <a:spcPct val="100000"/>
              </a:lnSpc>
            </a:pPr>
            <a:endParaRPr lang="en-US" sz="2000" dirty="0">
              <a:solidFill>
                <a:schemeClr val="bg1">
                  <a:lumMod val="50000"/>
                </a:schemeClr>
              </a:solidFill>
              <a:latin typeface="+mn-lt"/>
            </a:endParaRPr>
          </a:p>
          <a:p>
            <a:pPr>
              <a:lnSpc>
                <a:spcPct val="120000"/>
              </a:lnSpc>
            </a:pPr>
            <a:r>
              <a:rPr lang="en-US" sz="2000" dirty="0">
                <a:solidFill>
                  <a:schemeClr val="bg1">
                    <a:lumMod val="50000"/>
                  </a:schemeClr>
                </a:solidFill>
                <a:latin typeface="+mn-lt"/>
              </a:rPr>
              <a:t>AzureStack-Tools / Support / </a:t>
            </a:r>
            <a:r>
              <a:rPr lang="en-US" sz="2000" dirty="0" err="1">
                <a:solidFill>
                  <a:schemeClr val="bg1">
                    <a:lumMod val="50000"/>
                  </a:schemeClr>
                </a:solidFill>
                <a:latin typeface="+mn-lt"/>
              </a:rPr>
              <a:t>ERCS_Logs</a:t>
            </a:r>
            <a:r>
              <a:rPr lang="en-US" sz="2000" dirty="0">
                <a:solidFill>
                  <a:schemeClr val="bg1">
                    <a:lumMod val="50000"/>
                  </a:schemeClr>
                </a:solidFill>
                <a:latin typeface="+mn-lt"/>
              </a:rPr>
              <a:t> /</a:t>
            </a:r>
          </a:p>
          <a:p>
            <a:pPr>
              <a:lnSpc>
                <a:spcPct val="120000"/>
              </a:lnSpc>
            </a:pPr>
            <a:r>
              <a:rPr lang="en-US" sz="2000" dirty="0">
                <a:latin typeface="+mn-lt"/>
                <a:hlinkClick r:id="rId6"/>
              </a:rPr>
              <a:t>https://github.com/Azure/AzureStack-Tools/tree/master/Support/ERCS_Logs</a:t>
            </a:r>
            <a:r>
              <a:rPr lang="en-US" sz="2000" dirty="0">
                <a:latin typeface="+mn-lt"/>
              </a:rPr>
              <a:t> </a:t>
            </a:r>
          </a:p>
          <a:p>
            <a:endParaRPr lang="en-US" sz="3200" dirty="0"/>
          </a:p>
        </p:txBody>
      </p:sp>
      <p:sp>
        <p:nvSpPr>
          <p:cNvPr id="4" name="Rectangle 3">
            <a:extLst>
              <a:ext uri="{FF2B5EF4-FFF2-40B4-BE49-F238E27FC236}">
                <a16:creationId xmlns:a16="http://schemas.microsoft.com/office/drawing/2014/main" id="{25798FB5-52E6-40BE-86F7-6FD62ECB311D}"/>
              </a:ext>
            </a:extLst>
          </p:cNvPr>
          <p:cNvSpPr/>
          <p:nvPr/>
        </p:nvSpPr>
        <p:spPr>
          <a:xfrm>
            <a:off x="6523037" y="3854603"/>
            <a:ext cx="5365419" cy="2185214"/>
          </a:xfrm>
          <a:prstGeom prst="rect">
            <a:avLst/>
          </a:prstGeom>
        </p:spPr>
        <p:txBody>
          <a:bodyPr wrap="square">
            <a:spAutoFit/>
          </a:bodyPr>
          <a:lstStyle/>
          <a:p>
            <a:r>
              <a:rPr lang="en-US" sz="1200" dirty="0"/>
              <a:t>Example Use:</a:t>
            </a:r>
          </a:p>
          <a:p>
            <a:endParaRPr lang="en-US" sz="1200" b="1" dirty="0">
              <a:latin typeface="Lucida Console" panose="020B0609040504020204" pitchFamily="49" charset="0"/>
            </a:endParaRPr>
          </a:p>
          <a:p>
            <a:r>
              <a:rPr lang="en-US" sz="1400" dirty="0">
                <a:latin typeface="Consolas" panose="020B0609020204030204" pitchFamily="49" charset="0"/>
              </a:rPr>
              <a:t>.\ERCS_AzureStackLogs.ps1 -</a:t>
            </a:r>
            <a:r>
              <a:rPr lang="en-US" sz="1400" dirty="0" err="1">
                <a:latin typeface="Consolas" panose="020B0609020204030204" pitchFamily="49" charset="0"/>
              </a:rPr>
              <a:t>FromDate</a:t>
            </a:r>
            <a:r>
              <a:rPr lang="en-US" sz="1400" dirty="0">
                <a:latin typeface="Consolas" panose="020B0609020204030204" pitchFamily="49" charset="0"/>
              </a:rPr>
              <a:t> (get-date).</a:t>
            </a:r>
            <a:r>
              <a:rPr lang="en-US" sz="1400" dirty="0" err="1">
                <a:latin typeface="Consolas" panose="020B0609020204030204" pitchFamily="49" charset="0"/>
              </a:rPr>
              <a:t>AddHours</a:t>
            </a:r>
            <a:r>
              <a:rPr lang="en-US" sz="1400" dirty="0">
                <a:latin typeface="Consolas" panose="020B0609020204030204" pitchFamily="49" charset="0"/>
              </a:rPr>
              <a:t>(-4) -</a:t>
            </a:r>
            <a:r>
              <a:rPr lang="en-US" sz="1400" dirty="0" err="1">
                <a:latin typeface="Consolas" panose="020B0609020204030204" pitchFamily="49" charset="0"/>
              </a:rPr>
              <a:t>ToDate</a:t>
            </a:r>
            <a:r>
              <a:rPr lang="en-US" sz="1400" dirty="0">
                <a:latin typeface="Consolas" panose="020B0609020204030204" pitchFamily="49" charset="0"/>
              </a:rPr>
              <a:t> (get-date) -</a:t>
            </a:r>
            <a:r>
              <a:rPr lang="en-US" sz="1400" dirty="0" err="1">
                <a:latin typeface="Consolas" panose="020B0609020204030204" pitchFamily="49" charset="0"/>
              </a:rPr>
              <a:t>FilterByRole</a:t>
            </a:r>
            <a:r>
              <a:rPr lang="en-US" sz="1400" dirty="0">
                <a:latin typeface="Consolas" panose="020B0609020204030204" pitchFamily="49" charset="0"/>
              </a:rPr>
              <a:t> </a:t>
            </a:r>
            <a:r>
              <a:rPr lang="en-US" sz="1400" dirty="0" err="1">
                <a:latin typeface="Consolas" panose="020B0609020204030204" pitchFamily="49" charset="0"/>
              </a:rPr>
              <a:t>VirtualMachines,BareMetal</a:t>
            </a:r>
            <a:r>
              <a:rPr lang="en-US" sz="1400" dirty="0">
                <a:latin typeface="Consolas" panose="020B0609020204030204" pitchFamily="49" charset="0"/>
              </a:rPr>
              <a:t> -</a:t>
            </a:r>
            <a:r>
              <a:rPr lang="en-US" sz="1400" dirty="0" err="1">
                <a:latin typeface="Consolas" panose="020B0609020204030204" pitchFamily="49" charset="0"/>
              </a:rPr>
              <a:t>ErcsName</a:t>
            </a:r>
            <a:r>
              <a:rPr lang="en-US" sz="1400" dirty="0">
                <a:latin typeface="Consolas" panose="020B0609020204030204" pitchFamily="49" charset="0"/>
              </a:rPr>
              <a:t> AzS-ERCS01 -</a:t>
            </a:r>
            <a:r>
              <a:rPr lang="en-US" sz="1400" dirty="0" err="1">
                <a:latin typeface="Consolas" panose="020B0609020204030204" pitchFamily="49" charset="0"/>
              </a:rPr>
              <a:t>AzSCredentials</a:t>
            </a:r>
            <a:r>
              <a:rPr lang="en-US" sz="1400" dirty="0">
                <a:latin typeface="Consolas" panose="020B0609020204030204" pitchFamily="49" charset="0"/>
              </a:rPr>
              <a:t> (Get-Credential -Message "Azure Stack Hub Credentials") -</a:t>
            </a:r>
            <a:r>
              <a:rPr lang="en-US" sz="1400" dirty="0" err="1">
                <a:latin typeface="Consolas" panose="020B0609020204030204" pitchFamily="49" charset="0"/>
              </a:rPr>
              <a:t>ShareCred</a:t>
            </a:r>
            <a:r>
              <a:rPr lang="en-US" sz="1400" dirty="0">
                <a:latin typeface="Consolas" panose="020B0609020204030204" pitchFamily="49" charset="0"/>
              </a:rPr>
              <a:t> (get-credential -Message "Local Share Credentials" -</a:t>
            </a:r>
            <a:r>
              <a:rPr lang="en-US" sz="1400" dirty="0" err="1">
                <a:latin typeface="Consolas" panose="020B0609020204030204" pitchFamily="49" charset="0"/>
              </a:rPr>
              <a:t>UserName</a:t>
            </a:r>
            <a:r>
              <a:rPr lang="en-US" sz="1400" dirty="0">
                <a:latin typeface="Consolas" panose="020B0609020204030204" pitchFamily="49" charset="0"/>
              </a:rPr>
              <a:t> $</a:t>
            </a:r>
            <a:r>
              <a:rPr lang="en-US" sz="1400" dirty="0" err="1">
                <a:latin typeface="Consolas" panose="020B0609020204030204" pitchFamily="49" charset="0"/>
              </a:rPr>
              <a:t>env:USERNAME</a:t>
            </a:r>
            <a:r>
              <a:rPr lang="en-US" sz="1400" dirty="0">
                <a:latin typeface="Consolas" panose="020B0609020204030204" pitchFamily="49" charset="0"/>
              </a:rPr>
              <a:t>) -</a:t>
            </a:r>
            <a:r>
              <a:rPr lang="en-US" sz="1400" dirty="0" err="1">
                <a:latin typeface="Consolas" panose="020B0609020204030204" pitchFamily="49" charset="0"/>
              </a:rPr>
              <a:t>InStamp</a:t>
            </a:r>
            <a:r>
              <a:rPr lang="en-US" sz="1400" dirty="0">
                <a:latin typeface="Consolas" panose="020B0609020204030204" pitchFamily="49" charset="0"/>
              </a:rPr>
              <a:t> No -</a:t>
            </a:r>
            <a:r>
              <a:rPr lang="en-US" sz="1400" dirty="0" err="1">
                <a:latin typeface="Consolas" panose="020B0609020204030204" pitchFamily="49" charset="0"/>
              </a:rPr>
              <a:t>StampTimeZone</a:t>
            </a:r>
            <a:r>
              <a:rPr lang="en-US" sz="1400" dirty="0">
                <a:latin typeface="Consolas" panose="020B0609020204030204" pitchFamily="49" charset="0"/>
              </a:rPr>
              <a:t> "Pacific Standard Time" -</a:t>
            </a:r>
            <a:r>
              <a:rPr lang="en-US" sz="1400" dirty="0" err="1">
                <a:latin typeface="Consolas" panose="020B0609020204030204" pitchFamily="49" charset="0"/>
              </a:rPr>
              <a:t>IncompleteDeployment</a:t>
            </a:r>
            <a:r>
              <a:rPr lang="en-US" sz="1400" dirty="0">
                <a:latin typeface="Consolas" panose="020B0609020204030204" pitchFamily="49" charset="0"/>
              </a:rPr>
              <a:t> No</a:t>
            </a:r>
          </a:p>
        </p:txBody>
      </p:sp>
    </p:spTree>
    <p:extLst>
      <p:ext uri="{BB962C8B-B14F-4D97-AF65-F5344CB8AC3E}">
        <p14:creationId xmlns:p14="http://schemas.microsoft.com/office/powerpoint/2010/main" val="35113235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4" name="AzureStackPreCheck-VHDX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0037" y="-32777"/>
            <a:ext cx="9313333" cy="7030653"/>
          </a:xfrm>
          <a:prstGeom prst="rect">
            <a:avLst/>
          </a:prstGeom>
        </p:spPr>
      </p:pic>
    </p:spTree>
    <p:extLst>
      <p:ext uri="{BB962C8B-B14F-4D97-AF65-F5344CB8AC3E}">
        <p14:creationId xmlns:p14="http://schemas.microsoft.com/office/powerpoint/2010/main" val="13252129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2046901" cy="917575"/>
          </a:xfrm>
        </p:spPr>
        <p:txBody>
          <a:bodyPr/>
          <a:lstStyle/>
          <a:p>
            <a:r>
              <a:rPr lang="en-US" dirty="0"/>
              <a:t>Azure Stack Hub Dev Kit: Deployment tool</a:t>
            </a:r>
          </a:p>
        </p:txBody>
      </p:sp>
      <p:sp>
        <p:nvSpPr>
          <p:cNvPr id="10" name="Text Placeholder 2">
            <a:extLst>
              <a:ext uri="{FF2B5EF4-FFF2-40B4-BE49-F238E27FC236}">
                <a16:creationId xmlns:a16="http://schemas.microsoft.com/office/drawing/2014/main" id="{A9DE92ED-A45D-43BE-85E6-A2ABD9351697}"/>
              </a:ext>
            </a:extLst>
          </p:cNvPr>
          <p:cNvSpPr txBox="1">
            <a:spLocks/>
          </p:cNvSpPr>
          <p:nvPr/>
        </p:nvSpPr>
        <p:spPr>
          <a:xfrm>
            <a:off x="198437" y="5783262"/>
            <a:ext cx="11887200" cy="105875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ts val="1200"/>
              </a:spcBef>
              <a:spcAft>
                <a:spcPts val="600"/>
              </a:spcAft>
              <a:buClrTx/>
              <a:buSzPct val="90000"/>
              <a:buFontTx/>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Automated installation GUI - asdk-installer.ps1</a:t>
            </a:r>
          </a:p>
          <a:p>
            <a:pPr>
              <a:lnSpc>
                <a:spcPct val="120000"/>
              </a:lnSpc>
            </a:pPr>
            <a:r>
              <a:rPr lang="en-US" sz="2000" dirty="0">
                <a:solidFill>
                  <a:schemeClr val="bg1">
                    <a:lumMod val="50000"/>
                  </a:schemeClr>
                </a:solidFill>
                <a:latin typeface="+mn-lt"/>
                <a:hlinkClick r:id="rId3"/>
              </a:rPr>
              <a:t>https://github.com/Azure/AzureStack-Tools/tree/master/Deployment</a:t>
            </a:r>
            <a:r>
              <a:rPr lang="en-US" sz="2000" dirty="0">
                <a:solidFill>
                  <a:schemeClr val="bg1">
                    <a:lumMod val="50000"/>
                  </a:schemeClr>
                </a:solidFill>
                <a:latin typeface="+mn-lt"/>
              </a:rPr>
              <a:t> </a:t>
            </a:r>
            <a:endParaRPr lang="en-US" sz="3200" dirty="0"/>
          </a:p>
        </p:txBody>
      </p:sp>
      <p:pic>
        <p:nvPicPr>
          <p:cNvPr id="3" name="Picture 2">
            <a:extLst>
              <a:ext uri="{FF2B5EF4-FFF2-40B4-BE49-F238E27FC236}">
                <a16:creationId xmlns:a16="http://schemas.microsoft.com/office/drawing/2014/main" id="{58F24EFE-DF88-4C19-8445-7A6CCE73D69C}"/>
              </a:ext>
            </a:extLst>
          </p:cNvPr>
          <p:cNvPicPr>
            <a:picLocks noChangeAspect="1"/>
          </p:cNvPicPr>
          <p:nvPr/>
        </p:nvPicPr>
        <p:blipFill>
          <a:blip r:embed="rId4"/>
          <a:stretch>
            <a:fillRect/>
          </a:stretch>
        </p:blipFill>
        <p:spPr>
          <a:xfrm>
            <a:off x="350836" y="1820862"/>
            <a:ext cx="3533709" cy="3340961"/>
          </a:xfrm>
          <a:prstGeom prst="rect">
            <a:avLst/>
          </a:prstGeom>
        </p:spPr>
      </p:pic>
      <p:pic>
        <p:nvPicPr>
          <p:cNvPr id="5" name="Picture 4">
            <a:extLst>
              <a:ext uri="{FF2B5EF4-FFF2-40B4-BE49-F238E27FC236}">
                <a16:creationId xmlns:a16="http://schemas.microsoft.com/office/drawing/2014/main" id="{21FC4724-8424-4347-A6D1-C095D90491D2}"/>
              </a:ext>
            </a:extLst>
          </p:cNvPr>
          <p:cNvPicPr>
            <a:picLocks noChangeAspect="1"/>
          </p:cNvPicPr>
          <p:nvPr/>
        </p:nvPicPr>
        <p:blipFill>
          <a:blip r:embed="rId5"/>
          <a:stretch>
            <a:fillRect/>
          </a:stretch>
        </p:blipFill>
        <p:spPr>
          <a:xfrm>
            <a:off x="4470557" y="1834288"/>
            <a:ext cx="3495359" cy="3327535"/>
          </a:xfrm>
          <a:prstGeom prst="rect">
            <a:avLst/>
          </a:prstGeom>
        </p:spPr>
      </p:pic>
      <p:pic>
        <p:nvPicPr>
          <p:cNvPr id="6" name="Picture 5">
            <a:extLst>
              <a:ext uri="{FF2B5EF4-FFF2-40B4-BE49-F238E27FC236}">
                <a16:creationId xmlns:a16="http://schemas.microsoft.com/office/drawing/2014/main" id="{7E73413F-C52B-4C39-AA24-9AC93EA0A4D7}"/>
              </a:ext>
            </a:extLst>
          </p:cNvPr>
          <p:cNvPicPr>
            <a:picLocks noChangeAspect="1"/>
          </p:cNvPicPr>
          <p:nvPr/>
        </p:nvPicPr>
        <p:blipFill>
          <a:blip r:embed="rId6"/>
          <a:stretch>
            <a:fillRect/>
          </a:stretch>
        </p:blipFill>
        <p:spPr>
          <a:xfrm>
            <a:off x="8580437" y="1839449"/>
            <a:ext cx="3505200" cy="3312414"/>
          </a:xfrm>
          <a:prstGeom prst="rect">
            <a:avLst/>
          </a:prstGeom>
        </p:spPr>
      </p:pic>
      <p:sp>
        <p:nvSpPr>
          <p:cNvPr id="7" name="Arrow: Right 6">
            <a:extLst>
              <a:ext uri="{FF2B5EF4-FFF2-40B4-BE49-F238E27FC236}">
                <a16:creationId xmlns:a16="http://schemas.microsoft.com/office/drawing/2014/main" id="{A6B99CCF-5A5F-4042-BB3C-7FCFD675DC12}"/>
              </a:ext>
            </a:extLst>
          </p:cNvPr>
          <p:cNvSpPr/>
          <p:nvPr/>
        </p:nvSpPr>
        <p:spPr bwMode="auto">
          <a:xfrm>
            <a:off x="3932237" y="3344862"/>
            <a:ext cx="538320"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59CDF94D-7B24-4AE9-9FE2-194682C15545}"/>
              </a:ext>
            </a:extLst>
          </p:cNvPr>
          <p:cNvSpPr/>
          <p:nvPr/>
        </p:nvSpPr>
        <p:spPr bwMode="auto">
          <a:xfrm>
            <a:off x="8042117" y="3339233"/>
            <a:ext cx="538320"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6258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2046901" cy="917575"/>
          </a:xfrm>
        </p:spPr>
        <p:txBody>
          <a:bodyPr/>
          <a:lstStyle/>
          <a:p>
            <a:r>
              <a:rPr lang="en-US" dirty="0"/>
              <a:t>Azure Stack Hub Dev Kit: Deployment tool</a:t>
            </a:r>
          </a:p>
        </p:txBody>
      </p:sp>
      <p:sp>
        <p:nvSpPr>
          <p:cNvPr id="10" name="Text Placeholder 2">
            <a:extLst>
              <a:ext uri="{FF2B5EF4-FFF2-40B4-BE49-F238E27FC236}">
                <a16:creationId xmlns:a16="http://schemas.microsoft.com/office/drawing/2014/main" id="{A9DE92ED-A45D-43BE-85E6-A2ABD9351697}"/>
              </a:ext>
            </a:extLst>
          </p:cNvPr>
          <p:cNvSpPr txBox="1">
            <a:spLocks/>
          </p:cNvSpPr>
          <p:nvPr/>
        </p:nvSpPr>
        <p:spPr>
          <a:xfrm>
            <a:off x="198437" y="5783262"/>
            <a:ext cx="11887200" cy="1058751"/>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ts val="1200"/>
              </a:spcBef>
              <a:spcAft>
                <a:spcPts val="600"/>
              </a:spcAft>
              <a:buClrTx/>
              <a:buSzPct val="90000"/>
              <a:buFontTx/>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200" dirty="0">
                <a:latin typeface="Segoe UI Light"/>
              </a:rPr>
              <a:t>Automated</a:t>
            </a:r>
            <a:r>
              <a:rPr kumimoji="0" lang="en-US" sz="3200" b="0" i="0" u="none" strike="noStrike" kern="1200" cap="none" spc="0" normalizeH="0" baseline="0" noProof="0" dirty="0">
                <a:ln>
                  <a:noFill/>
                </a:ln>
                <a:effectLst/>
                <a:uLnTx/>
                <a:uFillTx/>
                <a:latin typeface="Segoe UI Light"/>
                <a:ea typeface="+mn-ea"/>
                <a:cs typeface="+mn-cs"/>
              </a:rPr>
              <a:t> installation GUI - asdk-installer.ps1</a:t>
            </a:r>
          </a:p>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lumMod val="50000"/>
                  </a:srgbClr>
                </a:solidFill>
                <a:effectLst/>
                <a:uLnTx/>
                <a:uFillTx/>
                <a:latin typeface="Segoe UI Semilight"/>
                <a:ea typeface="+mn-ea"/>
                <a:cs typeface="+mn-cs"/>
                <a:hlinkClick r:id="rId3"/>
              </a:rPr>
              <a:t>https://github.com/Azure/AzureStack-Tools/tree/master/Deployment</a:t>
            </a:r>
            <a:r>
              <a:rPr kumimoji="0" lang="en-US" sz="2000" b="0" i="0" u="none" strike="noStrike" kern="1200" cap="none" spc="0" normalizeH="0" baseline="0" noProof="0" dirty="0">
                <a:ln>
                  <a:noFill/>
                </a:ln>
                <a:solidFill>
                  <a:srgbClr val="FFFFFF">
                    <a:lumMod val="50000"/>
                  </a:srgbClr>
                </a:solidFill>
                <a:effectLst/>
                <a:uLnTx/>
                <a:uFillTx/>
                <a:latin typeface="Segoe UI Semilight"/>
                <a:ea typeface="+mn-ea"/>
                <a:cs typeface="+mn-cs"/>
              </a:rPr>
              <a:t> </a:t>
            </a:r>
            <a:endParaRPr kumimoji="0" lang="en-US" sz="3200"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endParaRPr>
          </a:p>
        </p:txBody>
      </p:sp>
      <p:sp>
        <p:nvSpPr>
          <p:cNvPr id="7" name="Arrow: Right 6">
            <a:extLst>
              <a:ext uri="{FF2B5EF4-FFF2-40B4-BE49-F238E27FC236}">
                <a16:creationId xmlns:a16="http://schemas.microsoft.com/office/drawing/2014/main" id="{A6B99CCF-5A5F-4042-BB3C-7FCFD675DC12}"/>
              </a:ext>
            </a:extLst>
          </p:cNvPr>
          <p:cNvSpPr/>
          <p:nvPr/>
        </p:nvSpPr>
        <p:spPr bwMode="auto">
          <a:xfrm>
            <a:off x="3932237" y="3344862"/>
            <a:ext cx="538320"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Arrow: Right 8">
            <a:extLst>
              <a:ext uri="{FF2B5EF4-FFF2-40B4-BE49-F238E27FC236}">
                <a16:creationId xmlns:a16="http://schemas.microsoft.com/office/drawing/2014/main" id="{59CDF94D-7B24-4AE9-9FE2-194682C15545}"/>
              </a:ext>
            </a:extLst>
          </p:cNvPr>
          <p:cNvSpPr/>
          <p:nvPr/>
        </p:nvSpPr>
        <p:spPr bwMode="auto">
          <a:xfrm>
            <a:off x="8042117" y="3339233"/>
            <a:ext cx="538320"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44410A80-A59D-48EF-84DF-FDD042864407}"/>
              </a:ext>
            </a:extLst>
          </p:cNvPr>
          <p:cNvPicPr>
            <a:picLocks noChangeAspect="1"/>
          </p:cNvPicPr>
          <p:nvPr/>
        </p:nvPicPr>
        <p:blipFill>
          <a:blip r:embed="rId4"/>
          <a:stretch>
            <a:fillRect/>
          </a:stretch>
        </p:blipFill>
        <p:spPr>
          <a:xfrm>
            <a:off x="350836" y="1834288"/>
            <a:ext cx="3505199" cy="3314322"/>
          </a:xfrm>
          <a:prstGeom prst="rect">
            <a:avLst/>
          </a:prstGeom>
        </p:spPr>
      </p:pic>
      <p:pic>
        <p:nvPicPr>
          <p:cNvPr id="8" name="Picture 7">
            <a:extLst>
              <a:ext uri="{FF2B5EF4-FFF2-40B4-BE49-F238E27FC236}">
                <a16:creationId xmlns:a16="http://schemas.microsoft.com/office/drawing/2014/main" id="{7378B572-2DE9-4D14-8EEA-0CC0FD60A13B}"/>
              </a:ext>
            </a:extLst>
          </p:cNvPr>
          <p:cNvPicPr>
            <a:picLocks noChangeAspect="1"/>
          </p:cNvPicPr>
          <p:nvPr/>
        </p:nvPicPr>
        <p:blipFill>
          <a:blip r:embed="rId5"/>
          <a:stretch>
            <a:fillRect/>
          </a:stretch>
        </p:blipFill>
        <p:spPr>
          <a:xfrm>
            <a:off x="4470557" y="1834289"/>
            <a:ext cx="3445525" cy="3314322"/>
          </a:xfrm>
          <a:prstGeom prst="rect">
            <a:avLst/>
          </a:prstGeom>
        </p:spPr>
      </p:pic>
      <p:pic>
        <p:nvPicPr>
          <p:cNvPr id="11" name="Picture 10">
            <a:extLst>
              <a:ext uri="{FF2B5EF4-FFF2-40B4-BE49-F238E27FC236}">
                <a16:creationId xmlns:a16="http://schemas.microsoft.com/office/drawing/2014/main" id="{0A6CB191-7BB4-42E3-9940-66A1D6E7ED0C}"/>
              </a:ext>
            </a:extLst>
          </p:cNvPr>
          <p:cNvPicPr>
            <a:picLocks noChangeAspect="1"/>
          </p:cNvPicPr>
          <p:nvPr/>
        </p:nvPicPr>
        <p:blipFill>
          <a:blip r:embed="rId6"/>
          <a:stretch>
            <a:fillRect/>
          </a:stretch>
        </p:blipFill>
        <p:spPr>
          <a:xfrm>
            <a:off x="8580437" y="1845400"/>
            <a:ext cx="3523810" cy="3303210"/>
          </a:xfrm>
          <a:prstGeom prst="rect">
            <a:avLst/>
          </a:prstGeom>
        </p:spPr>
      </p:pic>
    </p:spTree>
    <p:extLst>
      <p:ext uri="{BB962C8B-B14F-4D97-AF65-F5344CB8AC3E}">
        <p14:creationId xmlns:p14="http://schemas.microsoft.com/office/powerpoint/2010/main" val="3257773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926955"/>
          </a:xfrm>
        </p:spPr>
        <p:txBody>
          <a:bodyPr/>
          <a:lstStyle/>
          <a:p>
            <a:r>
              <a:rPr lang="en-US" dirty="0"/>
              <a:t>Azure Stack Development Kit </a:t>
            </a:r>
            <a:br>
              <a:rPr lang="en-US" dirty="0"/>
            </a:br>
            <a:r>
              <a:rPr lang="en-US" sz="5400" dirty="0"/>
              <a:t>Deployment tasks and tooling</a:t>
            </a:r>
            <a:br>
              <a:rPr lang="en-US" sz="6600" dirty="0"/>
            </a:br>
            <a:endParaRPr lang="en-US" dirty="0"/>
          </a:p>
        </p:txBody>
      </p:sp>
    </p:spTree>
    <p:extLst>
      <p:ext uri="{BB962C8B-B14F-4D97-AF65-F5344CB8AC3E}">
        <p14:creationId xmlns:p14="http://schemas.microsoft.com/office/powerpoint/2010/main" val="5559788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Stack Hub tools GitHub repo</a:t>
            </a:r>
          </a:p>
        </p:txBody>
      </p:sp>
      <p:sp>
        <p:nvSpPr>
          <p:cNvPr id="3" name="Text Placeholder 2"/>
          <p:cNvSpPr>
            <a:spLocks noGrp="1"/>
          </p:cNvSpPr>
          <p:nvPr>
            <p:ph type="body" sz="quarter" idx="10"/>
          </p:nvPr>
        </p:nvSpPr>
        <p:spPr>
          <a:xfrm>
            <a:off x="274639" y="1212850"/>
            <a:ext cx="11442232" cy="572464"/>
          </a:xfrm>
        </p:spPr>
        <p:txBody>
          <a:bodyPr/>
          <a:lstStyle/>
          <a:p>
            <a:r>
              <a:rPr lang="en-US" sz="2800" dirty="0">
                <a:solidFill>
                  <a:srgbClr val="0078D7"/>
                </a:solidFill>
              </a:rPr>
              <a:t>Scripts and tools that help customers use Azure and Azure Stack Hub</a:t>
            </a:r>
          </a:p>
        </p:txBody>
      </p:sp>
      <p:sp>
        <p:nvSpPr>
          <p:cNvPr id="8" name="TextBox 7">
            <a:extLst>
              <a:ext uri="{FF2B5EF4-FFF2-40B4-BE49-F238E27FC236}">
                <a16:creationId xmlns:a16="http://schemas.microsoft.com/office/drawing/2014/main" id="{DD64BC40-0C42-4303-84B9-E970B02F032B}"/>
              </a:ext>
            </a:extLst>
          </p:cNvPr>
          <p:cNvSpPr txBox="1"/>
          <p:nvPr/>
        </p:nvSpPr>
        <p:spPr>
          <a:xfrm>
            <a:off x="6067313" y="1981200"/>
            <a:ext cx="6096890" cy="5364545"/>
          </a:xfrm>
          <a:prstGeom prst="rect">
            <a:avLst/>
          </a:prstGeom>
          <a:noFill/>
        </p:spPr>
        <p:txBody>
          <a:bodyPr wrap="square" lIns="182880" tIns="146304" rIns="182880" bIns="146304" rtlCol="0">
            <a:spAutoFit/>
          </a:bodyPr>
          <a:lstStyle/>
          <a:p>
            <a:pPr marL="0" lvl="1">
              <a:lnSpc>
                <a:spcPct val="90000"/>
              </a:lnSpc>
              <a:spcBef>
                <a:spcPts val="1200"/>
              </a:spcBef>
              <a:buSzPct val="90000"/>
              <a:defRPr/>
            </a:pPr>
            <a:r>
              <a:rPr lang="en-US" sz="2000" dirty="0">
                <a:latin typeface="+mj-lt"/>
              </a:rPr>
              <a:t>These tools can be used to complete or improve the following tasks:</a:t>
            </a:r>
          </a:p>
          <a:p>
            <a:pPr marL="342900" lvl="1" indent="-342900" fontAlgn="ctr">
              <a:lnSpc>
                <a:spcPct val="90000"/>
              </a:lnSpc>
              <a:spcBef>
                <a:spcPct val="20000"/>
              </a:spcBef>
              <a:buSzPct val="90000"/>
              <a:buFont typeface="Arial" panose="020B0604020202020204" pitchFamily="34" charset="0"/>
              <a:buChar char="•"/>
              <a:defRPr/>
            </a:pPr>
            <a:r>
              <a:rPr lang="en-US" sz="2000" dirty="0">
                <a:solidFill>
                  <a:srgbClr val="505050"/>
                </a:solidFill>
                <a:latin typeface="Segoe UI Light" pitchFamily="34" charset="0"/>
              </a:rPr>
              <a:t>Deployment and registration</a:t>
            </a:r>
          </a:p>
          <a:p>
            <a:pPr marL="342900" lvl="1" indent="-342900" fontAlgn="ctr">
              <a:lnSpc>
                <a:spcPct val="90000"/>
              </a:lnSpc>
              <a:spcBef>
                <a:spcPct val="20000"/>
              </a:spcBef>
              <a:buSzPct val="90000"/>
              <a:buFont typeface="Arial" panose="020B0604020202020204" pitchFamily="34" charset="0"/>
              <a:buChar char="•"/>
              <a:defRPr/>
            </a:pPr>
            <a:r>
              <a:rPr lang="en-US" sz="2000" dirty="0">
                <a:solidFill>
                  <a:srgbClr val="505050"/>
                </a:solidFill>
                <a:latin typeface="Segoe UI Light" pitchFamily="34" charset="0"/>
              </a:rPr>
              <a:t>Management and operations</a:t>
            </a:r>
          </a:p>
          <a:p>
            <a:pPr marL="342900" lvl="1" indent="-342900" fontAlgn="ctr">
              <a:lnSpc>
                <a:spcPct val="90000"/>
              </a:lnSpc>
              <a:spcBef>
                <a:spcPct val="20000"/>
              </a:spcBef>
              <a:buSzPct val="90000"/>
              <a:buFont typeface="Arial" panose="020B0604020202020204" pitchFamily="34" charset="0"/>
              <a:buChar char="•"/>
              <a:defRPr/>
            </a:pPr>
            <a:r>
              <a:rPr lang="en-US" sz="2000" dirty="0">
                <a:solidFill>
                  <a:srgbClr val="505050"/>
                </a:solidFill>
                <a:latin typeface="Segoe UI Light" pitchFamily="34" charset="0"/>
              </a:rPr>
              <a:t>First scenarios</a:t>
            </a:r>
          </a:p>
          <a:p>
            <a:pPr marL="809271" lvl="2"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Connect</a:t>
            </a:r>
          </a:p>
          <a:p>
            <a:pPr marL="809271" lvl="2"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Add default image</a:t>
            </a:r>
          </a:p>
          <a:p>
            <a:pPr marL="809271" lvl="2" indent="-342900" fontAlgn="ctr">
              <a:lnSpc>
                <a:spcPct val="90000"/>
              </a:lnSpc>
              <a:spcBef>
                <a:spcPct val="20000"/>
              </a:spcBef>
              <a:buSzPct val="90000"/>
              <a:buFont typeface="Arial" panose="020B0604020202020204" pitchFamily="34" charset="0"/>
              <a:buChar char="•"/>
              <a:defRPr/>
            </a:pPr>
            <a:r>
              <a:rPr lang="en-US" dirty="0">
                <a:solidFill>
                  <a:srgbClr val="505050"/>
                </a:solidFill>
                <a:latin typeface="Segoe UI Light" pitchFamily="34" charset="0"/>
              </a:rPr>
              <a:t>Create offers / plans / quotas</a:t>
            </a:r>
            <a:endParaRPr lang="en-US" sz="2000" dirty="0">
              <a:solidFill>
                <a:srgbClr val="505050"/>
              </a:solidFill>
              <a:latin typeface="Segoe UI Light" pitchFamily="34" charset="0"/>
            </a:endParaRPr>
          </a:p>
          <a:p>
            <a:pPr marL="342900" lvl="1" indent="-342900" fontAlgn="ctr">
              <a:lnSpc>
                <a:spcPct val="90000"/>
              </a:lnSpc>
              <a:spcBef>
                <a:spcPct val="20000"/>
              </a:spcBef>
              <a:buSzPct val="90000"/>
              <a:buFont typeface="Arial" panose="020B0604020202020204" pitchFamily="34" charset="0"/>
              <a:buChar char="•"/>
              <a:defRPr/>
            </a:pPr>
            <a:r>
              <a:rPr lang="en-US" sz="2000" dirty="0">
                <a:solidFill>
                  <a:srgbClr val="505050"/>
                </a:solidFill>
                <a:latin typeface="Segoe UI Light" pitchFamily="34" charset="0"/>
              </a:rPr>
              <a:t>Environment testing</a:t>
            </a:r>
          </a:p>
          <a:p>
            <a:pPr marL="342900" lvl="1" indent="-342900" fontAlgn="ctr">
              <a:lnSpc>
                <a:spcPct val="90000"/>
              </a:lnSpc>
              <a:spcBef>
                <a:spcPct val="20000"/>
              </a:spcBef>
              <a:buSzPct val="90000"/>
              <a:buFont typeface="Arial" panose="020B0604020202020204" pitchFamily="34" charset="0"/>
              <a:buChar char="•"/>
              <a:defRPr/>
            </a:pPr>
            <a:endParaRPr lang="en-US" sz="2000" dirty="0">
              <a:solidFill>
                <a:srgbClr val="505050"/>
              </a:solidFill>
              <a:latin typeface="Segoe UI Light" pitchFamily="34" charset="0"/>
            </a:endParaRPr>
          </a:p>
          <a:p>
            <a:pPr marL="342900" lvl="1" indent="-342900" fontAlgn="ctr">
              <a:lnSpc>
                <a:spcPct val="90000"/>
              </a:lnSpc>
              <a:spcBef>
                <a:spcPct val="20000"/>
              </a:spcBef>
              <a:buSzPct val="90000"/>
              <a:buFont typeface="Arial" panose="020B0604020202020204" pitchFamily="34" charset="0"/>
              <a:buChar char="•"/>
              <a:defRPr/>
            </a:pPr>
            <a:endParaRPr lang="en-US" sz="2000" dirty="0">
              <a:solidFill>
                <a:srgbClr val="505050"/>
              </a:solidFill>
              <a:latin typeface="Segoe UI Light" pitchFamily="34" charset="0"/>
            </a:endParaRPr>
          </a:p>
          <a:p>
            <a:pPr marL="0" lvl="1" fontAlgn="ctr">
              <a:lnSpc>
                <a:spcPct val="90000"/>
              </a:lnSpc>
              <a:spcBef>
                <a:spcPct val="20000"/>
              </a:spcBef>
              <a:buSzPct val="90000"/>
              <a:defRPr/>
            </a:pPr>
            <a:r>
              <a:rPr lang="en-US" sz="2000" dirty="0">
                <a:solidFill>
                  <a:srgbClr val="505050"/>
                </a:solidFill>
                <a:latin typeface="Segoe UI Light" pitchFamily="34" charset="0"/>
              </a:rPr>
              <a:t>To submit feedback please use</a:t>
            </a:r>
          </a:p>
          <a:p>
            <a:pPr marL="342900" lvl="1" indent="-342900" fontAlgn="ctr">
              <a:lnSpc>
                <a:spcPct val="90000"/>
              </a:lnSpc>
              <a:spcBef>
                <a:spcPct val="20000"/>
              </a:spcBef>
              <a:buSzPct val="90000"/>
              <a:buFont typeface="Arial" panose="020B0604020202020204" pitchFamily="34" charset="0"/>
              <a:buChar char="•"/>
              <a:defRPr/>
            </a:pPr>
            <a:r>
              <a:rPr lang="en-US" sz="2000" b="1" dirty="0">
                <a:solidFill>
                  <a:srgbClr val="505050"/>
                </a:solidFill>
                <a:latin typeface="Segoe UI Light" pitchFamily="34" charset="0"/>
              </a:rPr>
              <a:t>Azure Stack Hub – UserVoice</a:t>
            </a:r>
            <a:br>
              <a:rPr lang="en-US" sz="2000" dirty="0">
                <a:solidFill>
                  <a:srgbClr val="505050"/>
                </a:solidFill>
                <a:latin typeface="Segoe UI Light" pitchFamily="34" charset="0"/>
              </a:rPr>
            </a:br>
            <a:r>
              <a:rPr lang="en-US" sz="2000" dirty="0">
                <a:solidFill>
                  <a:srgbClr val="505050"/>
                </a:solidFill>
                <a:latin typeface="Segoe UI Light" pitchFamily="34" charset="0"/>
              </a:rPr>
              <a:t>https://feedback.azure.com/forums/344565-azure-stack</a:t>
            </a:r>
          </a:p>
          <a:p>
            <a:pPr marL="0" lvl="1" fontAlgn="ctr">
              <a:lnSpc>
                <a:spcPct val="90000"/>
              </a:lnSpc>
              <a:spcBef>
                <a:spcPct val="20000"/>
              </a:spcBef>
              <a:buSzPct val="90000"/>
              <a:defRPr/>
            </a:pPr>
            <a:endParaRPr lang="en-US" sz="2000" dirty="0">
              <a:solidFill>
                <a:srgbClr val="505050"/>
              </a:solidFill>
              <a:latin typeface="Segoe UI Light"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322" y="2073966"/>
            <a:ext cx="5245641" cy="4287077"/>
          </a:xfrm>
          <a:prstGeom prst="rect">
            <a:avLst/>
          </a:prstGeom>
        </p:spPr>
      </p:pic>
    </p:spTree>
    <p:extLst>
      <p:ext uri="{BB962C8B-B14F-4D97-AF65-F5344CB8AC3E}">
        <p14:creationId xmlns:p14="http://schemas.microsoft.com/office/powerpoint/2010/main" val="41293923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6532" y="1592262"/>
            <a:ext cx="10134600" cy="4587240"/>
          </a:xfrm>
          <a:prstGeom prst="rect">
            <a:avLst/>
          </a:prstGeom>
        </p:spPr>
      </p:pic>
      <p:sp>
        <p:nvSpPr>
          <p:cNvPr id="2" name="Title 1"/>
          <p:cNvSpPr>
            <a:spLocks noGrp="1"/>
          </p:cNvSpPr>
          <p:nvPr>
            <p:ph type="title"/>
          </p:nvPr>
        </p:nvSpPr>
        <p:spPr/>
        <p:txBody>
          <a:bodyPr/>
          <a:lstStyle/>
          <a:p>
            <a:r>
              <a:rPr lang="en-US">
                <a:solidFill>
                  <a:srgbClr val="505050"/>
                </a:solidFill>
              </a:rPr>
              <a:t>Enable your development environment</a:t>
            </a:r>
          </a:p>
        </p:txBody>
      </p:sp>
    </p:spTree>
    <p:extLst>
      <p:ext uri="{BB962C8B-B14F-4D97-AF65-F5344CB8AC3E}">
        <p14:creationId xmlns:p14="http://schemas.microsoft.com/office/powerpoint/2010/main" val="36970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Administrative tools</a:t>
            </a:r>
          </a:p>
        </p:txBody>
      </p:sp>
      <p:sp>
        <p:nvSpPr>
          <p:cNvPr id="7" name="Rectangle 6"/>
          <p:cNvSpPr/>
          <p:nvPr/>
        </p:nvSpPr>
        <p:spPr bwMode="auto">
          <a:xfrm>
            <a:off x="2116437" y="4470188"/>
            <a:ext cx="8458798" cy="138735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lvl="1">
              <a:lnSpc>
                <a:spcPct val="90000"/>
              </a:lnSpc>
              <a:spcBef>
                <a:spcPts val="1200"/>
              </a:spcBef>
              <a:buSzPct val="90000"/>
              <a:defRPr/>
            </a:pPr>
            <a:r>
              <a:rPr lang="en-US" dirty="0">
                <a:solidFill>
                  <a:schemeClr val="tx1"/>
                </a:solidFill>
                <a:latin typeface="+mj-lt"/>
              </a:rPr>
              <a:t>Azure Command Line Interface (CLI) provides multi-platform management support </a:t>
            </a:r>
          </a:p>
          <a:p>
            <a:pPr marL="0" lvl="1">
              <a:lnSpc>
                <a:spcPct val="90000"/>
              </a:lnSpc>
              <a:spcBef>
                <a:spcPts val="1200"/>
              </a:spcBef>
              <a:buSzPct val="90000"/>
              <a:defRPr/>
            </a:pPr>
            <a:r>
              <a:rPr lang="en-US" dirty="0">
                <a:solidFill>
                  <a:schemeClr val="tx1"/>
                </a:solidFill>
                <a:latin typeface="+mj-lt"/>
              </a:rPr>
              <a:t>Azure Stack Hub Command Line Interface tools </a:t>
            </a:r>
            <a:r>
              <a:rPr lang="en-US" dirty="0">
                <a:solidFill>
                  <a:schemeClr val="tx1"/>
                </a:solidFill>
                <a:latin typeface="+mj-lt"/>
                <a:hlinkClick r:id="rId3"/>
              </a:rPr>
              <a:t>installation</a:t>
            </a:r>
            <a:endParaRPr lang="en-US" dirty="0">
              <a:solidFill>
                <a:schemeClr val="tx1"/>
              </a:solidFill>
              <a:latin typeface="+mj-lt"/>
            </a:endParaRPr>
          </a:p>
        </p:txBody>
      </p:sp>
      <p:sp>
        <p:nvSpPr>
          <p:cNvPr id="13" name="Rectangle 12"/>
          <p:cNvSpPr/>
          <p:nvPr/>
        </p:nvSpPr>
        <p:spPr bwMode="auto">
          <a:xfrm>
            <a:off x="2116437" y="3052925"/>
            <a:ext cx="8326276" cy="138803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lvl="1">
              <a:lnSpc>
                <a:spcPct val="90000"/>
              </a:lnSpc>
              <a:spcBef>
                <a:spcPts val="1200"/>
              </a:spcBef>
              <a:buSzPct val="90000"/>
              <a:defRPr/>
            </a:pPr>
            <a:r>
              <a:rPr lang="en-US" dirty="0">
                <a:solidFill>
                  <a:schemeClr val="tx1"/>
                </a:solidFill>
                <a:latin typeface="+mj-lt"/>
                <a:hlinkClick r:id="rId4"/>
              </a:rPr>
              <a:t>Visual Studio Code </a:t>
            </a:r>
            <a:r>
              <a:rPr lang="en-US" dirty="0">
                <a:solidFill>
                  <a:schemeClr val="tx1"/>
                </a:solidFill>
                <a:latin typeface="+mj-lt"/>
              </a:rPr>
              <a:t>is available for </a:t>
            </a:r>
            <a:r>
              <a:rPr lang="en-US" dirty="0">
                <a:solidFill>
                  <a:schemeClr val="tx1"/>
                </a:solidFill>
                <a:latin typeface="+mj-lt"/>
                <a:hlinkClick r:id="rId5"/>
              </a:rPr>
              <a:t>Windows</a:t>
            </a:r>
            <a:r>
              <a:rPr lang="en-US" dirty="0">
                <a:solidFill>
                  <a:schemeClr val="tx1"/>
                </a:solidFill>
                <a:latin typeface="+mj-lt"/>
              </a:rPr>
              <a:t>, </a:t>
            </a:r>
            <a:r>
              <a:rPr lang="en-US" dirty="0">
                <a:solidFill>
                  <a:schemeClr val="tx1"/>
                </a:solidFill>
                <a:latin typeface="+mj-lt"/>
                <a:hlinkClick r:id="rId5"/>
              </a:rPr>
              <a:t>Linux</a:t>
            </a:r>
            <a:r>
              <a:rPr lang="en-US" dirty="0">
                <a:solidFill>
                  <a:schemeClr val="tx1"/>
                </a:solidFill>
                <a:latin typeface="+mj-lt"/>
              </a:rPr>
              <a:t>, and </a:t>
            </a:r>
            <a:r>
              <a:rPr lang="en-US" dirty="0">
                <a:solidFill>
                  <a:schemeClr val="tx1"/>
                </a:solidFill>
                <a:latin typeface="+mj-lt"/>
                <a:hlinkClick r:id="rId5"/>
              </a:rPr>
              <a:t>Mac OSX</a:t>
            </a:r>
            <a:endParaRPr lang="en-US" dirty="0">
              <a:solidFill>
                <a:schemeClr val="tx1"/>
              </a:solidFill>
              <a:latin typeface="+mj-lt"/>
            </a:endParaRPr>
          </a:p>
          <a:p>
            <a:pPr marL="0" lvl="1">
              <a:lnSpc>
                <a:spcPct val="90000"/>
              </a:lnSpc>
              <a:spcBef>
                <a:spcPts val="1200"/>
              </a:spcBef>
              <a:buSzPct val="90000"/>
              <a:defRPr/>
            </a:pPr>
            <a:r>
              <a:rPr lang="en-US" dirty="0">
                <a:solidFill>
                  <a:schemeClr val="tx1"/>
                </a:solidFill>
                <a:latin typeface="+mj-lt"/>
              </a:rPr>
              <a:t>Gotcha: When installing Visual Studio with PowerShell tools Azure PowerShell will be updated to an unsupported version</a:t>
            </a:r>
          </a:p>
        </p:txBody>
      </p:sp>
      <p:sp>
        <p:nvSpPr>
          <p:cNvPr id="14" name="Rectangle 13"/>
          <p:cNvSpPr/>
          <p:nvPr/>
        </p:nvSpPr>
        <p:spPr bwMode="auto">
          <a:xfrm>
            <a:off x="2116437" y="1542183"/>
            <a:ext cx="8843111" cy="138803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lvl="1">
              <a:lnSpc>
                <a:spcPct val="90000"/>
              </a:lnSpc>
              <a:spcBef>
                <a:spcPts val="1200"/>
              </a:spcBef>
              <a:buSzPct val="90000"/>
              <a:defRPr/>
            </a:pPr>
            <a:r>
              <a:rPr lang="en-US" dirty="0">
                <a:solidFill>
                  <a:schemeClr val="tx1"/>
                </a:solidFill>
                <a:latin typeface="+mj-lt"/>
              </a:rPr>
              <a:t>Azure Stack Hub supports specific versions of Azure PowerShell</a:t>
            </a:r>
          </a:p>
          <a:p>
            <a:pPr marL="285750" lvl="1" indent="-285750">
              <a:lnSpc>
                <a:spcPct val="90000"/>
              </a:lnSpc>
              <a:spcBef>
                <a:spcPts val="1200"/>
              </a:spcBef>
              <a:buSzPct val="90000"/>
              <a:buFont typeface="Arial" panose="020B0604020202020204" pitchFamily="34" charset="0"/>
              <a:buChar char="•"/>
              <a:defRPr/>
            </a:pPr>
            <a:r>
              <a:rPr lang="en-US" sz="1600" dirty="0">
                <a:solidFill>
                  <a:schemeClr val="tx1"/>
                </a:solidFill>
                <a:latin typeface="+mj-lt"/>
                <a:hlinkClick r:id="rId6"/>
              </a:rPr>
              <a:t>https://docs.microsoft.com/en-us/azure/azure-stack/azure-stack-powershell-install</a:t>
            </a:r>
            <a:r>
              <a:rPr lang="en-US" sz="1600" dirty="0">
                <a:solidFill>
                  <a:schemeClr val="tx1"/>
                </a:solidFill>
                <a:latin typeface="+mj-lt"/>
              </a:rPr>
              <a:t> </a:t>
            </a:r>
          </a:p>
          <a:p>
            <a:pPr marL="0" lvl="1">
              <a:lnSpc>
                <a:spcPct val="90000"/>
              </a:lnSpc>
              <a:spcBef>
                <a:spcPts val="1200"/>
              </a:spcBef>
              <a:buSzPct val="90000"/>
              <a:defRPr/>
            </a:pPr>
            <a:r>
              <a:rPr lang="en-US" dirty="0">
                <a:solidFill>
                  <a:schemeClr val="tx1"/>
                </a:solidFill>
                <a:latin typeface="+mj-lt"/>
              </a:rPr>
              <a:t>Available on </a:t>
            </a:r>
            <a:r>
              <a:rPr lang="en-US" dirty="0">
                <a:solidFill>
                  <a:schemeClr val="tx1"/>
                </a:solidFill>
                <a:latin typeface="+mj-lt"/>
                <a:hlinkClick r:id="rId7"/>
              </a:rPr>
              <a:t>Windows</a:t>
            </a:r>
            <a:r>
              <a:rPr lang="en-US" dirty="0">
                <a:solidFill>
                  <a:schemeClr val="tx1"/>
                </a:solidFill>
                <a:latin typeface="+mj-lt"/>
              </a:rPr>
              <a:t>, </a:t>
            </a:r>
            <a:r>
              <a:rPr lang="en-US" dirty="0">
                <a:solidFill>
                  <a:schemeClr val="tx1"/>
                </a:solidFill>
                <a:latin typeface="+mj-lt"/>
                <a:hlinkClick r:id="rId8"/>
              </a:rPr>
              <a:t>Ubuntu</a:t>
            </a:r>
            <a:r>
              <a:rPr lang="en-US" dirty="0">
                <a:solidFill>
                  <a:schemeClr val="tx1"/>
                </a:solidFill>
                <a:latin typeface="+mj-lt"/>
              </a:rPr>
              <a:t>, </a:t>
            </a:r>
            <a:r>
              <a:rPr lang="en-US" dirty="0">
                <a:solidFill>
                  <a:schemeClr val="tx1"/>
                </a:solidFill>
                <a:latin typeface="+mj-lt"/>
                <a:hlinkClick r:id="rId9"/>
              </a:rPr>
              <a:t>CentOS</a:t>
            </a:r>
            <a:r>
              <a:rPr lang="en-US" dirty="0">
                <a:solidFill>
                  <a:schemeClr val="tx1"/>
                </a:solidFill>
                <a:latin typeface="+mj-lt"/>
              </a:rPr>
              <a:t>, and </a:t>
            </a:r>
            <a:r>
              <a:rPr lang="en-US" dirty="0">
                <a:solidFill>
                  <a:schemeClr val="tx1"/>
                </a:solidFill>
                <a:latin typeface="+mj-lt"/>
                <a:hlinkClick r:id="rId10"/>
              </a:rPr>
              <a:t>Mac OS X</a:t>
            </a:r>
            <a:endParaRPr lang="en-US" dirty="0">
              <a:solidFill>
                <a:schemeClr val="tx1"/>
              </a:solidFill>
              <a:latin typeface="+mj-lt"/>
            </a:endParaRPr>
          </a:p>
        </p:txBody>
      </p:sp>
      <p:cxnSp>
        <p:nvCxnSpPr>
          <p:cNvPr id="26" name="Straight Connector 25">
            <a:extLst>
              <a:ext uri="{FF2B5EF4-FFF2-40B4-BE49-F238E27FC236}">
                <a16:creationId xmlns:a16="http://schemas.microsoft.com/office/drawing/2014/main" id="{1CD1F19D-A6D3-4B1B-A363-147326F9037E}"/>
              </a:ext>
            </a:extLst>
          </p:cNvPr>
          <p:cNvCxnSpPr/>
          <p:nvPr/>
        </p:nvCxnSpPr>
        <p:spPr>
          <a:xfrm flipV="1">
            <a:off x="1950181" y="1826628"/>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9EB220-AA6D-4A53-AB92-85CF1185C648}"/>
              </a:ext>
            </a:extLst>
          </p:cNvPr>
          <p:cNvCxnSpPr/>
          <p:nvPr/>
        </p:nvCxnSpPr>
        <p:spPr>
          <a:xfrm flipV="1">
            <a:off x="1948833" y="3284357"/>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3A0FF0-326D-4A77-997A-A32CFB943B23}"/>
              </a:ext>
            </a:extLst>
          </p:cNvPr>
          <p:cNvCxnSpPr/>
          <p:nvPr/>
        </p:nvCxnSpPr>
        <p:spPr>
          <a:xfrm flipV="1">
            <a:off x="1931301" y="4729865"/>
            <a:ext cx="0" cy="89229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8688" y="3396363"/>
            <a:ext cx="780290" cy="780290"/>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1352" y="1785295"/>
            <a:ext cx="974962" cy="974962"/>
          </a:xfrm>
          <a:prstGeom prst="rect">
            <a:avLst/>
          </a:prstGeom>
        </p:spPr>
      </p:pic>
      <p:pic>
        <p:nvPicPr>
          <p:cNvPr id="20" name="Picture 1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5177" y="4662357"/>
            <a:ext cx="1027312" cy="1027312"/>
          </a:xfrm>
          <a:prstGeom prst="rect">
            <a:avLst/>
          </a:prstGeom>
        </p:spPr>
      </p:pic>
    </p:spTree>
    <p:extLst>
      <p:ext uri="{BB962C8B-B14F-4D97-AF65-F5344CB8AC3E}">
        <p14:creationId xmlns:p14="http://schemas.microsoft.com/office/powerpoint/2010/main" val="17998863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Azure Stack Hub</a:t>
            </a:r>
          </a:p>
        </p:txBody>
      </p:sp>
      <p:sp>
        <p:nvSpPr>
          <p:cNvPr id="8" name="TextBox 7">
            <a:extLst>
              <a:ext uri="{FF2B5EF4-FFF2-40B4-BE49-F238E27FC236}">
                <a16:creationId xmlns:a16="http://schemas.microsoft.com/office/drawing/2014/main" id="{DD64BC40-0C42-4303-84B9-E970B02F032B}"/>
              </a:ext>
            </a:extLst>
          </p:cNvPr>
          <p:cNvSpPr txBox="1"/>
          <p:nvPr/>
        </p:nvSpPr>
        <p:spPr>
          <a:xfrm>
            <a:off x="6578599" y="1201735"/>
            <a:ext cx="5564966" cy="3711785"/>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300" dirty="0">
                <a:gradFill>
                  <a:gsLst>
                    <a:gs pos="2917">
                      <a:srgbClr val="353535"/>
                    </a:gs>
                    <a:gs pos="30000">
                      <a:srgbClr val="353535"/>
                    </a:gs>
                  </a:gsLst>
                  <a:lin ang="5400000" scaled="0"/>
                </a:gradFill>
                <a:latin typeface="Segoe UI Semilight"/>
              </a:rPr>
              <a:t>Azure Stack Hub Tools PowerShell module </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300" dirty="0">
                <a:gradFill>
                  <a:gsLst>
                    <a:gs pos="2917">
                      <a:srgbClr val="353535"/>
                    </a:gs>
                    <a:gs pos="30000">
                      <a:srgbClr val="353535"/>
                    </a:gs>
                  </a:gsLst>
                  <a:lin ang="5400000" scaled="0"/>
                </a:gradFill>
                <a:latin typeface="Segoe UI Semilight"/>
              </a:rPr>
              <a:t>Allows for the creation of</a:t>
            </a:r>
            <a:r>
              <a:rPr kumimoji="0" lang="en-US" sz="23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client VPN Connections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300" dirty="0">
                <a:gradFill>
                  <a:gsLst>
                    <a:gs pos="2917">
                      <a:srgbClr val="353535"/>
                    </a:gs>
                    <a:gs pos="30000">
                      <a:srgbClr val="353535"/>
                    </a:gs>
                  </a:gsLst>
                  <a:lin ang="5400000" scaled="0"/>
                </a:gradFill>
                <a:latin typeface="Segoe UI Semilight"/>
              </a:rPr>
              <a:t>Remote clients supports a wider range of Azure tools (Storage explorer, </a:t>
            </a:r>
            <a:r>
              <a:rPr lang="en-US" sz="2300" dirty="0" err="1">
                <a:gradFill>
                  <a:gsLst>
                    <a:gs pos="2917">
                      <a:srgbClr val="353535"/>
                    </a:gs>
                    <a:gs pos="30000">
                      <a:srgbClr val="353535"/>
                    </a:gs>
                  </a:gsLst>
                  <a:lin ang="5400000" scaled="0"/>
                </a:gradFill>
                <a:latin typeface="Segoe UI Semilight"/>
              </a:rPr>
              <a:t>etc</a:t>
            </a:r>
            <a:r>
              <a:rPr lang="en-US" sz="2300" dirty="0">
                <a:gradFill>
                  <a:gsLst>
                    <a:gs pos="2917">
                      <a:srgbClr val="353535"/>
                    </a:gs>
                    <a:gs pos="30000">
                      <a:srgbClr val="353535"/>
                    </a:gs>
                  </a:gsLst>
                  <a:lin ang="5400000" scaled="0"/>
                </a:gradFill>
                <a:latin typeface="Segoe UI Semilight"/>
              </a:rPr>
              <a: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300" dirty="0">
                <a:gradFill>
                  <a:gsLst>
                    <a:gs pos="2917">
                      <a:srgbClr val="353535"/>
                    </a:gs>
                    <a:gs pos="30000">
                      <a:srgbClr val="353535"/>
                    </a:gs>
                  </a:gsLst>
                  <a:lin ang="5400000" scaled="0"/>
                </a:gradFill>
                <a:latin typeface="Segoe UI Semilight"/>
              </a:rPr>
              <a:t>Using a remote client vs. interactive login to the ASDK establishes a better analog to the integrated system through consistency in client access</a:t>
            </a:r>
            <a:endParaRPr kumimoji="0" lang="en-US" sz="23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D368EF0C-9DA9-4FED-B216-92AF360289AB}"/>
              </a:ext>
            </a:extLst>
          </p:cNvPr>
          <p:cNvSpPr txBox="1">
            <a:spLocks/>
          </p:cNvSpPr>
          <p:nvPr/>
        </p:nvSpPr>
        <p:spPr>
          <a:xfrm>
            <a:off x="350837" y="5783262"/>
            <a:ext cx="11734800" cy="146770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ts val="1200"/>
              </a:spcBef>
              <a:spcAft>
                <a:spcPts val="600"/>
              </a:spcAft>
              <a:buClrTx/>
              <a:buSzPct val="90000"/>
              <a:buFontTx/>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kumimoji="0" lang="en-US" sz="3200"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Azure Stack Hub client connection tools - </a:t>
            </a:r>
            <a:r>
              <a:rPr lang="en-US" sz="3200" dirty="0">
                <a:gradFill>
                  <a:gsLst>
                    <a:gs pos="1250">
                      <a:srgbClr val="D83B01"/>
                    </a:gs>
                    <a:gs pos="99000">
                      <a:srgbClr val="D83B01"/>
                    </a:gs>
                  </a:gsLst>
                  <a:lin ang="5400000" scaled="0"/>
                </a:gradFill>
              </a:rPr>
              <a:t>AzureStack.Connect.psm1 </a:t>
            </a:r>
            <a:endParaRPr kumimoji="0" lang="en-US" sz="3200"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endParaRPr>
          </a:p>
          <a:p>
            <a:pPr lvl="0">
              <a:lnSpc>
                <a:spcPct val="120000"/>
              </a:lnSpc>
            </a:pPr>
            <a:r>
              <a:rPr lang="en-US" sz="2000" dirty="0">
                <a:solidFill>
                  <a:srgbClr val="FFFFFF">
                    <a:lumMod val="50000"/>
                  </a:srgbClr>
                </a:solidFill>
                <a:latin typeface="Segoe UI Semilight"/>
                <a:hlinkClick r:id="rId3"/>
              </a:rPr>
              <a:t>https://github.com/Azure/AzureStack-Tools/tree/master/Connect</a:t>
            </a:r>
            <a:r>
              <a:rPr lang="en-US" sz="2000" dirty="0">
                <a:solidFill>
                  <a:srgbClr val="FFFFFF">
                    <a:lumMod val="50000"/>
                  </a:srgbClr>
                </a:solidFill>
                <a:latin typeface="Segoe UI Semilight"/>
              </a:rPr>
              <a:t> </a:t>
            </a:r>
            <a:endParaRPr kumimoji="0" lang="en-US" sz="3200"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9EE43070-D984-4910-8AA7-ECAE552A2581}"/>
              </a:ext>
            </a:extLst>
          </p:cNvPr>
          <p:cNvPicPr>
            <a:picLocks noChangeAspect="1"/>
          </p:cNvPicPr>
          <p:nvPr/>
        </p:nvPicPr>
        <p:blipFill>
          <a:blip r:embed="rId4"/>
          <a:stretch>
            <a:fillRect/>
          </a:stretch>
        </p:blipFill>
        <p:spPr>
          <a:xfrm>
            <a:off x="607219" y="1364470"/>
            <a:ext cx="5638800" cy="4237441"/>
          </a:xfrm>
          <a:prstGeom prst="rect">
            <a:avLst/>
          </a:prstGeom>
        </p:spPr>
      </p:pic>
    </p:spTree>
    <p:extLst>
      <p:ext uri="{BB962C8B-B14F-4D97-AF65-F5344CB8AC3E}">
        <p14:creationId xmlns:p14="http://schemas.microsoft.com/office/powerpoint/2010/main" val="787650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586804" cy="3924151"/>
          </a:xfrm>
        </p:spPr>
        <p:txBody>
          <a:bodyPr/>
          <a:lstStyle/>
          <a:p>
            <a:r>
              <a:rPr lang="en-US" dirty="0"/>
              <a:t>Azure Stack Hub Development </a:t>
            </a:r>
            <a:br>
              <a:rPr lang="en-US" dirty="0"/>
            </a:br>
            <a:r>
              <a:rPr lang="en-US" dirty="0"/>
              <a:t>Kit Overview:</a:t>
            </a:r>
            <a:br>
              <a:rPr lang="en-US" dirty="0"/>
            </a:br>
            <a:r>
              <a:rPr lang="en-US" sz="5400" dirty="0"/>
              <a:t>Who, what, where, when, and why</a:t>
            </a:r>
            <a:endParaRPr lang="en-US" dirty="0"/>
          </a:p>
        </p:txBody>
      </p:sp>
    </p:spTree>
    <p:extLst>
      <p:ext uri="{BB962C8B-B14F-4D97-AF65-F5344CB8AC3E}">
        <p14:creationId xmlns:p14="http://schemas.microsoft.com/office/powerpoint/2010/main" val="38671134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Development Kit first scenarios</a:t>
            </a:r>
          </a:p>
        </p:txBody>
      </p:sp>
      <p:sp>
        <p:nvSpPr>
          <p:cNvPr id="13" name="Rectangle 12"/>
          <p:cNvSpPr/>
          <p:nvPr/>
        </p:nvSpPr>
        <p:spPr>
          <a:xfrm>
            <a:off x="395911" y="1445112"/>
            <a:ext cx="5777107" cy="4373505"/>
          </a:xfrm>
          <a:prstGeom prst="rect">
            <a:avLst/>
          </a:prstGeom>
        </p:spPr>
        <p:txBody>
          <a:bodyPr wrap="square">
            <a:spAutoFit/>
          </a:bodyPr>
          <a:lstStyle/>
          <a:p>
            <a:pPr marL="342900" lvl="1" indent="-342900">
              <a:lnSpc>
                <a:spcPct val="90000"/>
              </a:lnSpc>
              <a:spcBef>
                <a:spcPts val="1200"/>
              </a:spcBef>
              <a:buSzPct val="90000"/>
              <a:buFont typeface="Arial" panose="020B0604020202020204" pitchFamily="34" charset="0"/>
              <a:buChar char="•"/>
              <a:defRPr/>
            </a:pPr>
            <a:r>
              <a:rPr lang="en-US" b="1" dirty="0">
                <a:latin typeface="+mj-lt"/>
              </a:rPr>
              <a:t>Add a default VM Image</a:t>
            </a:r>
          </a:p>
          <a:p>
            <a:pPr marL="342900" lvl="1" indent="-342900">
              <a:lnSpc>
                <a:spcPct val="90000"/>
              </a:lnSpc>
              <a:spcBef>
                <a:spcPts val="1200"/>
              </a:spcBef>
              <a:buSzPct val="90000"/>
              <a:buFont typeface="Arial" panose="020B0604020202020204" pitchFamily="34" charset="0"/>
              <a:buChar char="•"/>
              <a:defRPr/>
            </a:pPr>
            <a:r>
              <a:rPr lang="en-US" b="1" dirty="0">
                <a:latin typeface="+mj-lt"/>
              </a:rPr>
              <a:t>Add a user to a role for a resource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Add/remove item from Marketplace</a:t>
            </a:r>
          </a:p>
          <a:p>
            <a:pPr marL="342900" lvl="1" indent="-342900">
              <a:lnSpc>
                <a:spcPct val="90000"/>
              </a:lnSpc>
              <a:spcBef>
                <a:spcPts val="1200"/>
              </a:spcBef>
              <a:buSzPct val="90000"/>
              <a:buFont typeface="Arial" panose="020B0604020202020204" pitchFamily="34" charset="0"/>
              <a:buChar char="•"/>
              <a:defRPr/>
            </a:pPr>
            <a:r>
              <a:rPr lang="en-US" b="1" dirty="0">
                <a:latin typeface="+mj-lt"/>
              </a:rPr>
              <a:t>Create custom RBAC role in PowerShell</a:t>
            </a:r>
          </a:p>
          <a:p>
            <a:pPr marL="342900" lvl="1" indent="-342900">
              <a:lnSpc>
                <a:spcPct val="90000"/>
              </a:lnSpc>
              <a:spcBef>
                <a:spcPts val="1200"/>
              </a:spcBef>
              <a:buSzPct val="90000"/>
              <a:buFont typeface="Arial" panose="020B0604020202020204" pitchFamily="34" charset="0"/>
              <a:buChar char="•"/>
              <a:defRPr/>
            </a:pPr>
            <a:r>
              <a:rPr lang="en-US" b="1" dirty="0">
                <a:latin typeface="+mj-lt"/>
              </a:rPr>
              <a:t>Deploy a gallery item from the Marketplace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Create an IaaS offer, plan</a:t>
            </a:r>
          </a:p>
          <a:p>
            <a:pPr marL="342900" lvl="1" indent="-342900">
              <a:lnSpc>
                <a:spcPct val="90000"/>
              </a:lnSpc>
              <a:spcBef>
                <a:spcPts val="1200"/>
              </a:spcBef>
              <a:buSzPct val="90000"/>
              <a:buFont typeface="Arial" panose="020B0604020202020204" pitchFamily="34" charset="0"/>
              <a:buChar char="•"/>
              <a:defRPr/>
            </a:pPr>
            <a:r>
              <a:rPr lang="en-US" b="1" dirty="0">
                <a:latin typeface="+mj-lt"/>
              </a:rPr>
              <a:t>Browse a resource created in the portal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Sign up for a subscription to an offer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Sign up for an add-on plan to a subscription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Make an offer public</a:t>
            </a:r>
          </a:p>
          <a:p>
            <a:pPr marL="342900" lvl="1" indent="-342900">
              <a:lnSpc>
                <a:spcPct val="90000"/>
              </a:lnSpc>
              <a:spcBef>
                <a:spcPts val="1200"/>
              </a:spcBef>
              <a:buSzPct val="90000"/>
              <a:buFont typeface="Arial" panose="020B0604020202020204" pitchFamily="34" charset="0"/>
              <a:buChar char="•"/>
              <a:defRPr/>
            </a:pPr>
            <a:r>
              <a:rPr lang="en-US" b="1" dirty="0">
                <a:latin typeface="+mj-lt"/>
              </a:rPr>
              <a:t>Publish or deploy a Gallery Item </a:t>
            </a:r>
          </a:p>
        </p:txBody>
      </p:sp>
      <p:sp>
        <p:nvSpPr>
          <p:cNvPr id="15" name="Rectangle 14"/>
          <p:cNvSpPr/>
          <p:nvPr/>
        </p:nvSpPr>
        <p:spPr>
          <a:xfrm>
            <a:off x="5429163" y="1445112"/>
            <a:ext cx="6800937" cy="4468916"/>
          </a:xfrm>
          <a:prstGeom prst="rect">
            <a:avLst/>
          </a:prstGeom>
        </p:spPr>
        <p:txBody>
          <a:bodyPr wrap="square">
            <a:spAutoFit/>
          </a:bodyPr>
          <a:lstStyle/>
          <a:p>
            <a:pPr marL="342900" lvl="1" indent="-342900">
              <a:lnSpc>
                <a:spcPct val="90000"/>
              </a:lnSpc>
              <a:spcBef>
                <a:spcPts val="1200"/>
              </a:spcBef>
              <a:buSzPct val="90000"/>
              <a:buFont typeface="Arial" panose="020B0604020202020204" pitchFamily="34" charset="0"/>
              <a:buChar char="•"/>
              <a:defRPr/>
            </a:pPr>
            <a:r>
              <a:rPr lang="en-US" b="1" dirty="0">
                <a:latin typeface="+mj-lt"/>
              </a:rPr>
              <a:t>Registration and syndication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Delete a resource from a portal</a:t>
            </a:r>
          </a:p>
          <a:p>
            <a:pPr marL="342900" lvl="1" indent="-342900">
              <a:lnSpc>
                <a:spcPct val="90000"/>
              </a:lnSpc>
              <a:spcBef>
                <a:spcPts val="1200"/>
              </a:spcBef>
              <a:buSzPct val="90000"/>
              <a:buFont typeface="Arial" panose="020B0604020202020204" pitchFamily="34" charset="0"/>
              <a:buChar char="•"/>
              <a:defRPr/>
            </a:pPr>
            <a:r>
              <a:rPr lang="en-US" b="1" dirty="0">
                <a:latin typeface="+mj-lt"/>
              </a:rPr>
              <a:t>See Audit Logs from ARM in the portal</a:t>
            </a:r>
          </a:p>
          <a:p>
            <a:pPr marL="342900" lvl="1" indent="-342900">
              <a:lnSpc>
                <a:spcPct val="90000"/>
              </a:lnSpc>
              <a:spcBef>
                <a:spcPts val="1200"/>
              </a:spcBef>
              <a:buSzPct val="90000"/>
              <a:buFont typeface="Arial" panose="020B0604020202020204" pitchFamily="34" charset="0"/>
              <a:buChar char="•"/>
              <a:defRPr/>
            </a:pPr>
            <a:r>
              <a:rPr lang="en-US" b="1" dirty="0">
                <a:latin typeface="+mj-lt"/>
              </a:rPr>
              <a:t>Download and deploy ARM templates using Azure </a:t>
            </a:r>
            <a:r>
              <a:rPr lang="en-US" b="1" dirty="0" err="1">
                <a:latin typeface="+mj-lt"/>
              </a:rPr>
              <a:t>xplat</a:t>
            </a:r>
            <a:r>
              <a:rPr lang="en-US" b="1" dirty="0">
                <a:latin typeface="+mj-lt"/>
              </a:rPr>
              <a:t> CLI</a:t>
            </a:r>
            <a:br>
              <a:rPr lang="en-US" b="1" dirty="0">
                <a:latin typeface="+mj-lt"/>
              </a:rPr>
            </a:br>
            <a:r>
              <a:rPr lang="en-US" b="1" dirty="0">
                <a:latin typeface="+mj-lt"/>
              </a:rPr>
              <a:t>from Mac, Windows, and Linux</a:t>
            </a:r>
          </a:p>
          <a:p>
            <a:pPr marL="342900" lvl="1" indent="-342900">
              <a:lnSpc>
                <a:spcPct val="90000"/>
              </a:lnSpc>
              <a:spcBef>
                <a:spcPts val="1200"/>
              </a:spcBef>
              <a:buSzPct val="90000"/>
              <a:buFont typeface="Arial" panose="020B0604020202020204" pitchFamily="34" charset="0"/>
              <a:buChar char="•"/>
              <a:defRPr/>
            </a:pPr>
            <a:r>
              <a:rPr lang="en-US" b="1" dirty="0">
                <a:latin typeface="+mj-lt"/>
              </a:rPr>
              <a:t>Retrieve a tenant’s usage data through APIs</a:t>
            </a:r>
          </a:p>
          <a:p>
            <a:pPr marL="342900" lvl="1" indent="-342900">
              <a:lnSpc>
                <a:spcPct val="90000"/>
              </a:lnSpc>
              <a:spcBef>
                <a:spcPts val="1200"/>
              </a:spcBef>
              <a:buSzPct val="90000"/>
              <a:buFont typeface="Arial" panose="020B0604020202020204" pitchFamily="34" charset="0"/>
              <a:buChar char="•"/>
              <a:defRPr/>
            </a:pPr>
            <a:r>
              <a:rPr lang="en-US" b="1" dirty="0">
                <a:latin typeface="+mj-lt"/>
              </a:rPr>
              <a:t>Give a tenant user a subscription</a:t>
            </a:r>
          </a:p>
          <a:p>
            <a:pPr marL="342900" lvl="1" indent="-342900">
              <a:lnSpc>
                <a:spcPct val="90000"/>
              </a:lnSpc>
              <a:spcBef>
                <a:spcPts val="1200"/>
              </a:spcBef>
              <a:buSzPct val="90000"/>
              <a:buFont typeface="Arial" panose="020B0604020202020204" pitchFamily="34" charset="0"/>
              <a:buChar char="•"/>
              <a:defRPr/>
            </a:pPr>
            <a:r>
              <a:rPr lang="en-US" b="1" dirty="0">
                <a:latin typeface="+mj-lt"/>
              </a:rPr>
              <a:t>As a tenant retrieve my usage data through APIs</a:t>
            </a:r>
          </a:p>
          <a:p>
            <a:pPr marL="342900" lvl="1" indent="-342900">
              <a:lnSpc>
                <a:spcPct val="90000"/>
              </a:lnSpc>
              <a:spcBef>
                <a:spcPts val="1200"/>
              </a:spcBef>
              <a:buSzPct val="90000"/>
              <a:buFont typeface="Arial" panose="020B0604020202020204" pitchFamily="34" charset="0"/>
              <a:buChar char="•"/>
              <a:defRPr/>
            </a:pPr>
            <a:r>
              <a:rPr lang="en-US" b="1" dirty="0">
                <a:latin typeface="+mj-lt"/>
              </a:rPr>
              <a:t>Use the documentation for Delegated Provider to setup/configure Delegated Provider scenarios</a:t>
            </a:r>
          </a:p>
          <a:p>
            <a:pPr marL="342900" lvl="1" indent="-342900">
              <a:lnSpc>
                <a:spcPct val="90000"/>
              </a:lnSpc>
              <a:spcBef>
                <a:spcPts val="1200"/>
              </a:spcBef>
              <a:buSzPct val="90000"/>
              <a:buFont typeface="Arial" panose="020B0604020202020204" pitchFamily="34" charset="0"/>
              <a:buChar char="•"/>
              <a:defRPr/>
            </a:pPr>
            <a:r>
              <a:rPr lang="en-US" b="1" dirty="0">
                <a:latin typeface="+mj-lt"/>
              </a:rPr>
              <a:t>As an Admin, retrieve my tenant's usage </a:t>
            </a:r>
          </a:p>
          <a:p>
            <a:pPr marL="342900" lvl="1" indent="-342900">
              <a:lnSpc>
                <a:spcPct val="90000"/>
              </a:lnSpc>
              <a:spcBef>
                <a:spcPts val="1200"/>
              </a:spcBef>
              <a:buSzPct val="90000"/>
              <a:buFont typeface="Arial" panose="020B0604020202020204" pitchFamily="34" charset="0"/>
              <a:buChar char="•"/>
              <a:defRPr/>
            </a:pPr>
            <a:r>
              <a:rPr lang="en-US" b="1" dirty="0">
                <a:latin typeface="+mj-lt"/>
              </a:rPr>
              <a:t>Deploy, operate, and scale modern virtualized cloud applications</a:t>
            </a:r>
          </a:p>
        </p:txBody>
      </p:sp>
      <p:pic>
        <p:nvPicPr>
          <p:cNvPr id="4" name="Picture 3">
            <a:extLst>
              <a:ext uri="{FF2B5EF4-FFF2-40B4-BE49-F238E27FC236}">
                <a16:creationId xmlns:a16="http://schemas.microsoft.com/office/drawing/2014/main" id="{B060B2DB-B167-4F55-B723-CCD3ACA91EB3}"/>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2801506" y="1715354"/>
            <a:ext cx="4864865" cy="4825946"/>
          </a:xfrm>
          <a:prstGeom prst="rect">
            <a:avLst/>
          </a:prstGeom>
        </p:spPr>
      </p:pic>
    </p:spTree>
    <p:extLst>
      <p:ext uri="{BB962C8B-B14F-4D97-AF65-F5344CB8AC3E}">
        <p14:creationId xmlns:p14="http://schemas.microsoft.com/office/powerpoint/2010/main" val="1080418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Getting started</a:t>
            </a:r>
          </a:p>
        </p:txBody>
      </p:sp>
      <p:sp>
        <p:nvSpPr>
          <p:cNvPr id="4" name="Text Placeholder 3"/>
          <p:cNvSpPr>
            <a:spLocks noGrp="1"/>
          </p:cNvSpPr>
          <p:nvPr>
            <p:ph type="body" sz="quarter" idx="10"/>
          </p:nvPr>
        </p:nvSpPr>
        <p:spPr>
          <a:xfrm>
            <a:off x="274639" y="1212850"/>
            <a:ext cx="5944782" cy="4311950"/>
          </a:xfrm>
        </p:spPr>
        <p:txBody>
          <a:bodyPr/>
          <a:lstStyle/>
          <a:p>
            <a:pPr lvl="1"/>
            <a:r>
              <a:rPr lang="en-US" sz="2800" dirty="0">
                <a:solidFill>
                  <a:srgbClr val="0078D7"/>
                </a:solidFill>
                <a:latin typeface="+mj-lt"/>
              </a:rPr>
              <a:t>Azure QuickStart templates</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Community contributed ARM templates to accelerate learning and deployment of Azure Services</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Contains a contribution guide and best practices</a:t>
            </a:r>
            <a:endParaRPr lang="en-US" sz="1800" dirty="0">
              <a:solidFill>
                <a:srgbClr val="505050"/>
              </a:solidFill>
              <a:latin typeface="Segoe UI Light" pitchFamily="34" charset="0"/>
              <a:hlinkClick r:id="rId3"/>
            </a:endParaRPr>
          </a:p>
          <a:p>
            <a:pPr marL="285750" lvl="1" indent="-285750">
              <a:spcBef>
                <a:spcPts val="1200"/>
              </a:spcBef>
              <a:buFont typeface="Arial" panose="020B0604020202020204" pitchFamily="34" charset="0"/>
              <a:buChar char="•"/>
            </a:pPr>
            <a:r>
              <a:rPr lang="en-US" sz="1800" dirty="0">
                <a:solidFill>
                  <a:schemeClr val="tx1"/>
                </a:solidFill>
                <a:latin typeface="+mj-lt"/>
                <a:hlinkClick r:id="rId3"/>
              </a:rPr>
              <a:t>https://azure.microsoft.com/en-us/resources/templates/</a:t>
            </a:r>
            <a:endParaRPr lang="en-US" sz="1800" dirty="0">
              <a:solidFill>
                <a:schemeClr val="tx1"/>
              </a:solidFill>
              <a:latin typeface="+mj-lt"/>
            </a:endParaRPr>
          </a:p>
          <a:p>
            <a:pPr lvl="1"/>
            <a:endParaRPr lang="en-US" sz="2800" dirty="0">
              <a:solidFill>
                <a:srgbClr val="0078D7"/>
              </a:solidFill>
              <a:latin typeface="+mj-lt"/>
            </a:endParaRPr>
          </a:p>
          <a:p>
            <a:pPr lvl="1"/>
            <a:r>
              <a:rPr lang="en-US" sz="2800" dirty="0">
                <a:solidFill>
                  <a:srgbClr val="0078D7"/>
                </a:solidFill>
                <a:latin typeface="+mj-lt"/>
              </a:rPr>
              <a:t>Azure Stack Hub support</a:t>
            </a:r>
          </a:p>
          <a:p>
            <a:pPr marL="285750" lvl="1" indent="-285750">
              <a:spcBef>
                <a:spcPts val="1200"/>
              </a:spcBef>
              <a:buFont typeface="Arial" panose="020B0604020202020204" pitchFamily="34" charset="0"/>
              <a:buChar char="•"/>
            </a:pPr>
            <a:r>
              <a:rPr lang="en-US" sz="1800" dirty="0">
                <a:solidFill>
                  <a:schemeClr val="tx1"/>
                </a:solidFill>
                <a:latin typeface="+mj-lt"/>
              </a:rPr>
              <a:t>Contains deployment templates that have been tested on Microsoft Azure Stack Hub technical preview</a:t>
            </a:r>
          </a:p>
          <a:p>
            <a:pPr marL="285750" lvl="1" indent="-285750">
              <a:spcBef>
                <a:spcPts val="1200"/>
              </a:spcBef>
              <a:buFont typeface="Arial" panose="020B0604020202020204" pitchFamily="34" charset="0"/>
              <a:buChar char="•"/>
            </a:pPr>
            <a:r>
              <a:rPr lang="en-US" sz="1800" dirty="0">
                <a:solidFill>
                  <a:schemeClr val="tx1"/>
                </a:solidFill>
                <a:latin typeface="+mj-lt"/>
                <a:hlinkClick r:id="rId4"/>
              </a:rPr>
              <a:t>https://github.com/Azure/AzureStack-QuickStart-Templates</a:t>
            </a:r>
            <a:endParaRPr lang="en-US" sz="1800" dirty="0">
              <a:solidFill>
                <a:schemeClr val="tx1"/>
              </a:solidFill>
              <a:latin typeface="+mj-lt"/>
            </a:endParaRPr>
          </a:p>
        </p:txBody>
      </p:sp>
      <p:sp>
        <p:nvSpPr>
          <p:cNvPr id="5" name="Rectangle 4"/>
          <p:cNvSpPr/>
          <p:nvPr/>
        </p:nvSpPr>
        <p:spPr>
          <a:xfrm>
            <a:off x="7348330" y="6637550"/>
            <a:ext cx="5088147" cy="338554"/>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40000"/>
                    <a:lumOff val="60000"/>
                  </a:srgbClr>
                </a:solidFill>
                <a:effectLst/>
                <a:uLnTx/>
                <a:uFillTx/>
                <a:latin typeface="Segoe UI"/>
                <a:ea typeface="+mn-ea"/>
                <a:cs typeface="+mn-cs"/>
              </a:rPr>
              <a:t>Microsoft Confidential</a:t>
            </a:r>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t="10237"/>
          <a:stretch/>
        </p:blipFill>
        <p:spPr>
          <a:xfrm>
            <a:off x="6759262" y="2801475"/>
            <a:ext cx="5141344" cy="3777945"/>
          </a:xfrm>
          <a:prstGeom prst="rect">
            <a:avLst/>
          </a:prstGeom>
        </p:spPr>
      </p:pic>
      <p:pic>
        <p:nvPicPr>
          <p:cNvPr id="6" name="Picture 5">
            <a:extLst>
              <a:ext uri="{FF2B5EF4-FFF2-40B4-BE49-F238E27FC236}">
                <a16:creationId xmlns:a16="http://schemas.microsoft.com/office/drawing/2014/main" id="{0C0932BF-FF25-48C4-814A-8AD5150A6DEB}"/>
              </a:ext>
            </a:extLst>
          </p:cNvPr>
          <p:cNvPicPr>
            <a:picLocks noChangeAspect="1"/>
          </p:cNvPicPr>
          <p:nvPr/>
        </p:nvPicPr>
        <p:blipFill>
          <a:blip r:embed="rId6"/>
          <a:stretch>
            <a:fillRect/>
          </a:stretch>
        </p:blipFill>
        <p:spPr>
          <a:xfrm>
            <a:off x="6759262" y="295274"/>
            <a:ext cx="5141344" cy="2506201"/>
          </a:xfrm>
          <a:prstGeom prst="rect">
            <a:avLst/>
          </a:prstGeom>
        </p:spPr>
      </p:pic>
    </p:spTree>
    <p:extLst>
      <p:ext uri="{BB962C8B-B14F-4D97-AF65-F5344CB8AC3E}">
        <p14:creationId xmlns:p14="http://schemas.microsoft.com/office/powerpoint/2010/main" val="26019818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Getting started</a:t>
            </a:r>
          </a:p>
        </p:txBody>
      </p:sp>
      <p:sp>
        <p:nvSpPr>
          <p:cNvPr id="4" name="Text Placeholder 3"/>
          <p:cNvSpPr>
            <a:spLocks noGrp="1"/>
          </p:cNvSpPr>
          <p:nvPr>
            <p:ph type="body" sz="quarter" idx="10"/>
          </p:nvPr>
        </p:nvSpPr>
        <p:spPr>
          <a:xfrm>
            <a:off x="274639" y="1212849"/>
            <a:ext cx="7275340" cy="4696670"/>
          </a:xfrm>
        </p:spPr>
        <p:txBody>
          <a:bodyPr/>
          <a:lstStyle/>
          <a:p>
            <a:pPr lvl="1"/>
            <a:r>
              <a:rPr lang="en-US" sz="2800" dirty="0">
                <a:solidFill>
                  <a:srgbClr val="0078D7"/>
                </a:solidFill>
                <a:latin typeface="+mj-lt"/>
              </a:rPr>
              <a:t>Azure Stack Hub: Building an end-to-end validation environment eBook</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Outlines things you need to do to configure Azure Stack Hub to offer services to your tenants</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Steps to plan and deploy your Azure Stack Hub POC for your service or application</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Guidance on how to build an end-to-end solution for validation of Azure Stack Hub</a:t>
            </a:r>
          </a:p>
          <a:p>
            <a:pPr lvl="1"/>
            <a:r>
              <a:rPr lang="en-US" sz="2800" dirty="0">
                <a:solidFill>
                  <a:srgbClr val="0078D7"/>
                </a:solidFill>
                <a:latin typeface="+mj-lt"/>
              </a:rPr>
              <a:t>Includes:</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Core concepts required to build a functional Azure Stack Hub environment, including </a:t>
            </a:r>
          </a:p>
          <a:p>
            <a:pPr marL="285750" lvl="1" indent="-285750">
              <a:spcBef>
                <a:spcPts val="1200"/>
              </a:spcBef>
              <a:buFont typeface="Arial" panose="020B0604020202020204" pitchFamily="34" charset="0"/>
              <a:buChar char="•"/>
            </a:pPr>
            <a:r>
              <a:rPr lang="en-US" sz="1800" dirty="0">
                <a:solidFill>
                  <a:srgbClr val="505050"/>
                </a:solidFill>
                <a:latin typeface="Segoe UI Light" pitchFamily="34" charset="0"/>
              </a:rPr>
              <a:t>Constructs and configurable options available in Azure Stack Hub and key considerations that go into planning a successful implementation.</a:t>
            </a:r>
            <a:endParaRPr lang="en-US" sz="1600" dirty="0">
              <a:solidFill>
                <a:srgbClr val="505050"/>
              </a:solidFill>
              <a:latin typeface="Segoe UI Light" pitchFamily="34" charset="0"/>
            </a:endParaRPr>
          </a:p>
        </p:txBody>
      </p:sp>
      <p:sp>
        <p:nvSpPr>
          <p:cNvPr id="5" name="Rectangle 4"/>
          <p:cNvSpPr/>
          <p:nvPr/>
        </p:nvSpPr>
        <p:spPr>
          <a:xfrm>
            <a:off x="7348330" y="6637550"/>
            <a:ext cx="5088147" cy="338554"/>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40000"/>
                    <a:lumOff val="60000"/>
                  </a:srgbClr>
                </a:solidFill>
                <a:effectLst/>
                <a:uLnTx/>
                <a:uFillTx/>
                <a:latin typeface="Segoe UI"/>
                <a:ea typeface="+mn-ea"/>
                <a:cs typeface="+mn-cs"/>
              </a:rPr>
              <a:t>Microsoft Confidential</a:t>
            </a:r>
          </a:p>
        </p:txBody>
      </p:sp>
      <p:pic>
        <p:nvPicPr>
          <p:cNvPr id="7" name="Picture 6">
            <a:extLst>
              <a:ext uri="{FF2B5EF4-FFF2-40B4-BE49-F238E27FC236}">
                <a16:creationId xmlns:a16="http://schemas.microsoft.com/office/drawing/2014/main" id="{82D61B05-7907-4DA2-B7B3-318EAF5920CB}"/>
              </a:ext>
            </a:extLst>
          </p:cNvPr>
          <p:cNvPicPr>
            <a:picLocks noChangeAspect="1"/>
          </p:cNvPicPr>
          <p:nvPr/>
        </p:nvPicPr>
        <p:blipFill>
          <a:blip r:embed="rId3"/>
          <a:stretch>
            <a:fillRect/>
          </a:stretch>
        </p:blipFill>
        <p:spPr>
          <a:xfrm>
            <a:off x="7954179" y="438332"/>
            <a:ext cx="4076963" cy="6199218"/>
          </a:xfrm>
          <a:prstGeom prst="rect">
            <a:avLst/>
          </a:prstGeom>
        </p:spPr>
      </p:pic>
    </p:spTree>
    <p:extLst>
      <p:ext uri="{BB962C8B-B14F-4D97-AF65-F5344CB8AC3E}">
        <p14:creationId xmlns:p14="http://schemas.microsoft.com/office/powerpoint/2010/main" val="28008758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considerations</a:t>
            </a:r>
          </a:p>
        </p:txBody>
      </p:sp>
      <p:graphicFrame>
        <p:nvGraphicFramePr>
          <p:cNvPr id="3" name="Table 2">
            <a:extLst>
              <a:ext uri="{FF2B5EF4-FFF2-40B4-BE49-F238E27FC236}">
                <a16:creationId xmlns:a16="http://schemas.microsoft.com/office/drawing/2014/main" id="{0F3757DA-E060-4AC1-B63F-ADA627CA22B3}"/>
              </a:ext>
            </a:extLst>
          </p:cNvPr>
          <p:cNvGraphicFramePr>
            <a:graphicFrameLocks noGrp="1"/>
          </p:cNvGraphicFramePr>
          <p:nvPr/>
        </p:nvGraphicFramePr>
        <p:xfrm>
          <a:off x="427037" y="1135062"/>
          <a:ext cx="11737167" cy="5212080"/>
        </p:xfrm>
        <a:graphic>
          <a:graphicData uri="http://schemas.openxmlformats.org/drawingml/2006/table">
            <a:tbl>
              <a:tblPr firstRow="1" bandRow="1">
                <a:tableStyleId>{5C22544A-7EE6-4342-B048-85BDC9FD1C3A}</a:tableStyleId>
              </a:tblPr>
              <a:tblGrid>
                <a:gridCol w="3912389">
                  <a:extLst>
                    <a:ext uri="{9D8B030D-6E8A-4147-A177-3AD203B41FA5}">
                      <a16:colId xmlns:a16="http://schemas.microsoft.com/office/drawing/2014/main" val="2888969551"/>
                    </a:ext>
                  </a:extLst>
                </a:gridCol>
                <a:gridCol w="3912389">
                  <a:extLst>
                    <a:ext uri="{9D8B030D-6E8A-4147-A177-3AD203B41FA5}">
                      <a16:colId xmlns:a16="http://schemas.microsoft.com/office/drawing/2014/main" val="504511834"/>
                    </a:ext>
                  </a:extLst>
                </a:gridCol>
                <a:gridCol w="3912389">
                  <a:extLst>
                    <a:ext uri="{9D8B030D-6E8A-4147-A177-3AD203B41FA5}">
                      <a16:colId xmlns:a16="http://schemas.microsoft.com/office/drawing/2014/main" val="1854609102"/>
                    </a:ext>
                  </a:extLst>
                </a:gridCol>
              </a:tblGrid>
              <a:tr h="370840">
                <a:tc>
                  <a:txBody>
                    <a:bodyPr/>
                    <a:lstStyle/>
                    <a:p>
                      <a:r>
                        <a:rPr lang="en-US" sz="2000" dirty="0"/>
                        <a:t>Account</a:t>
                      </a:r>
                    </a:p>
                  </a:txBody>
                  <a:tcPr/>
                </a:tc>
                <a:tc>
                  <a:txBody>
                    <a:bodyPr/>
                    <a:lstStyle/>
                    <a:p>
                      <a:r>
                        <a:rPr lang="en-US" sz="2000" dirty="0"/>
                        <a:t>Azure Active Directory (AAD)</a:t>
                      </a:r>
                    </a:p>
                  </a:txBody>
                  <a:tcPr/>
                </a:tc>
                <a:tc>
                  <a:txBody>
                    <a:bodyPr/>
                    <a:lstStyle/>
                    <a:p>
                      <a:r>
                        <a:rPr lang="en-US" sz="2000" dirty="0"/>
                        <a:t>Active Directory Federation Services (AD FS)</a:t>
                      </a:r>
                    </a:p>
                  </a:txBody>
                  <a:tcPr/>
                </a:tc>
                <a:extLst>
                  <a:ext uri="{0D108BD9-81ED-4DB2-BD59-A6C34878D82A}">
                    <a16:rowId xmlns:a16="http://schemas.microsoft.com/office/drawing/2014/main" val="1171986952"/>
                  </a:ext>
                </a:extLst>
              </a:tr>
              <a:tr h="370840">
                <a:tc>
                  <a:txBody>
                    <a:bodyPr/>
                    <a:lstStyle/>
                    <a:p>
                      <a:pPr marL="0" algn="l" defTabSz="932742" rtl="0" eaLnBrk="1" latinLnBrk="0" hangingPunct="1"/>
                      <a:r>
                        <a:rPr lang="en-US" sz="2000" b="1" kern="1200" dirty="0">
                          <a:gradFill>
                            <a:gsLst>
                              <a:gs pos="2917">
                                <a:srgbClr val="353535"/>
                              </a:gs>
                              <a:gs pos="30000">
                                <a:srgbClr val="353535"/>
                              </a:gs>
                            </a:gsLst>
                            <a:lin ang="5400000" scaled="0"/>
                          </a:gradFill>
                          <a:latin typeface="+mn-lt"/>
                          <a:ea typeface="+mn-ea"/>
                          <a:cs typeface="+mn-cs"/>
                        </a:rPr>
                        <a:t>.\Administrator</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ASDK host administrator</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noProof="0" dirty="0">
                          <a:gradFill>
                            <a:gsLst>
                              <a:gs pos="2917">
                                <a:srgbClr val="353535"/>
                              </a:gs>
                              <a:gs pos="30000">
                                <a:srgbClr val="353535"/>
                              </a:gs>
                            </a:gsLst>
                            <a:lin ang="5400000" scaled="0"/>
                          </a:gradFill>
                          <a:latin typeface="+mn-lt"/>
                          <a:ea typeface="+mn-ea"/>
                          <a:cs typeface="+mn-cs"/>
                        </a:rPr>
                        <a:t>Same rights as AAD</a:t>
                      </a:r>
                    </a:p>
                  </a:txBody>
                  <a:tcPr/>
                </a:tc>
                <a:extLst>
                  <a:ext uri="{0D108BD9-81ED-4DB2-BD59-A6C34878D82A}">
                    <a16:rowId xmlns:a16="http://schemas.microsoft.com/office/drawing/2014/main" val="2285765358"/>
                  </a:ext>
                </a:extLst>
              </a:tr>
              <a:tr h="370840">
                <a:tc>
                  <a:txBody>
                    <a:bodyPr/>
                    <a:lstStyle/>
                    <a:p>
                      <a:pPr marL="0" algn="l" defTabSz="932742" rtl="0" eaLnBrk="1" latinLnBrk="0" hangingPunct="1"/>
                      <a:r>
                        <a:rPr lang="en-US" sz="2000" b="1" kern="1200" dirty="0" err="1">
                          <a:gradFill>
                            <a:gsLst>
                              <a:gs pos="2917">
                                <a:srgbClr val="353535"/>
                              </a:gs>
                              <a:gs pos="30000">
                                <a:srgbClr val="353535"/>
                              </a:gs>
                            </a:gsLst>
                            <a:lin ang="5400000" scaled="0"/>
                          </a:gradFill>
                          <a:latin typeface="+mn-lt"/>
                          <a:ea typeface="+mn-ea"/>
                          <a:cs typeface="+mn-cs"/>
                        </a:rPr>
                        <a:t>AzureStack</a:t>
                      </a:r>
                      <a:r>
                        <a:rPr lang="en-US" sz="2000" b="1" kern="1200" dirty="0">
                          <a:gradFill>
                            <a:gsLst>
                              <a:gs pos="2917">
                                <a:srgbClr val="353535"/>
                              </a:gs>
                              <a:gs pos="30000">
                                <a:srgbClr val="353535"/>
                              </a:gs>
                            </a:gsLst>
                            <a:lin ang="5400000" scaled="0"/>
                          </a:gradFill>
                          <a:latin typeface="+mn-lt"/>
                          <a:ea typeface="+mn-ea"/>
                          <a:cs typeface="+mn-cs"/>
                        </a:rPr>
                        <a:t>\</a:t>
                      </a:r>
                      <a:r>
                        <a:rPr lang="en-US" sz="2000" b="1" kern="1200" dirty="0" err="1">
                          <a:gradFill>
                            <a:gsLst>
                              <a:gs pos="2917">
                                <a:srgbClr val="353535"/>
                              </a:gs>
                              <a:gs pos="30000">
                                <a:srgbClr val="353535"/>
                              </a:gs>
                            </a:gsLst>
                            <a:lin ang="5400000" scaled="0"/>
                          </a:gradFill>
                          <a:latin typeface="+mn-lt"/>
                          <a:ea typeface="+mn-ea"/>
                          <a:cs typeface="+mn-cs"/>
                        </a:rPr>
                        <a:t>AzureStackAdmin</a:t>
                      </a:r>
                      <a:endParaRPr lang="en-US" sz="2000" b="1" kern="1200" dirty="0">
                        <a:gradFill>
                          <a:gsLst>
                            <a:gs pos="2917">
                              <a:srgbClr val="353535"/>
                            </a:gs>
                            <a:gs pos="30000">
                              <a:srgbClr val="353535"/>
                            </a:gs>
                          </a:gsLst>
                          <a:lin ang="5400000" scaled="0"/>
                        </a:gradFill>
                        <a:latin typeface="+mn-lt"/>
                        <a:ea typeface="+mn-ea"/>
                        <a:cs typeface="+mn-cs"/>
                      </a:endParaRP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2917">
                                <a:srgbClr val="353535"/>
                              </a:gs>
                              <a:gs pos="30000">
                                <a:srgbClr val="353535"/>
                              </a:gs>
                            </a:gsLst>
                            <a:lin ang="5400000" scaled="0"/>
                          </a:gradFill>
                          <a:latin typeface="+mn-lt"/>
                        </a:rPr>
                        <a:t>Can be used to log in to Azure Stack Hub Admin Portal</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2917">
                                <a:srgbClr val="353535"/>
                              </a:gs>
                              <a:gs pos="30000">
                                <a:srgbClr val="353535"/>
                              </a:gs>
                            </a:gsLst>
                            <a:lin ang="5400000" scaled="0"/>
                          </a:gradFill>
                          <a:latin typeface="+mn-lt"/>
                        </a:rPr>
                        <a:t>ASDK host administrator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2917">
                                <a:srgbClr val="353535"/>
                              </a:gs>
                              <a:gs pos="30000">
                                <a:srgbClr val="353535"/>
                              </a:gs>
                            </a:gsLst>
                            <a:lin ang="5400000" scaled="0"/>
                          </a:gradFill>
                          <a:latin typeface="+mn-lt"/>
                        </a:rPr>
                        <a:t>Access to view and administrate Service Fabric rings</a:t>
                      </a:r>
                      <a:endParaRPr lang="en-US" sz="1800" dirty="0"/>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Same rights as AAD</a:t>
                      </a:r>
                    </a:p>
                  </a:txBody>
                  <a:tcPr/>
                </a:tc>
                <a:extLst>
                  <a:ext uri="{0D108BD9-81ED-4DB2-BD59-A6C34878D82A}">
                    <a16:rowId xmlns:a16="http://schemas.microsoft.com/office/drawing/2014/main" val="4163484914"/>
                  </a:ext>
                </a:extLst>
              </a:tr>
              <a:tr h="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kern="1200" dirty="0" err="1">
                          <a:gradFill>
                            <a:gsLst>
                              <a:gs pos="2917">
                                <a:srgbClr val="353535"/>
                              </a:gs>
                              <a:gs pos="30000">
                                <a:srgbClr val="353535"/>
                              </a:gs>
                            </a:gsLst>
                            <a:lin ang="5400000" scaled="0"/>
                          </a:gradFill>
                          <a:latin typeface="+mn-lt"/>
                          <a:ea typeface="+mn-ea"/>
                          <a:cs typeface="+mn-cs"/>
                        </a:rPr>
                        <a:t>AzureStack</a:t>
                      </a:r>
                      <a:r>
                        <a:rPr lang="en-US" sz="2000" b="1" kern="1200" dirty="0">
                          <a:gradFill>
                            <a:gsLst>
                              <a:gs pos="2917">
                                <a:srgbClr val="353535"/>
                              </a:gs>
                              <a:gs pos="30000">
                                <a:srgbClr val="353535"/>
                              </a:gs>
                            </a:gsLst>
                            <a:lin ang="5400000" scaled="0"/>
                          </a:gradFill>
                          <a:latin typeface="+mn-lt"/>
                          <a:ea typeface="+mn-ea"/>
                          <a:cs typeface="+mn-cs"/>
                        </a:rPr>
                        <a:t>\</a:t>
                      </a:r>
                      <a:r>
                        <a:rPr lang="en-US" sz="2000" b="1" kern="1200" dirty="0" err="1">
                          <a:gradFill>
                            <a:gsLst>
                              <a:gs pos="2917">
                                <a:srgbClr val="353535"/>
                              </a:gs>
                              <a:gs pos="30000">
                                <a:srgbClr val="353535"/>
                              </a:gs>
                            </a:gsLst>
                            <a:lin ang="5400000" scaled="0"/>
                          </a:gradFill>
                          <a:latin typeface="+mn-lt"/>
                          <a:ea typeface="+mn-ea"/>
                          <a:cs typeface="+mn-cs"/>
                        </a:rPr>
                        <a:t>CloudAdmin</a:t>
                      </a:r>
                      <a:endParaRPr lang="en-US" sz="2000" b="1" kern="1200" dirty="0">
                        <a:gradFill>
                          <a:gsLst>
                            <a:gs pos="2917">
                              <a:srgbClr val="353535"/>
                            </a:gs>
                            <a:gs pos="30000">
                              <a:srgbClr val="353535"/>
                            </a:gs>
                          </a:gsLst>
                          <a:lin ang="5400000" scaled="0"/>
                        </a:gradFill>
                        <a:latin typeface="+mn-lt"/>
                        <a:ea typeface="+mn-ea"/>
                        <a:cs typeface="+mn-cs"/>
                      </a:endParaRP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Can access and run permitted commands within the </a:t>
                      </a:r>
                      <a:r>
                        <a:rPr lang="en-US" sz="1800" kern="1200" dirty="0" err="1">
                          <a:gradFill>
                            <a:gsLst>
                              <a:gs pos="2917">
                                <a:srgbClr val="353535"/>
                              </a:gs>
                              <a:gs pos="30000">
                                <a:srgbClr val="353535"/>
                              </a:gs>
                            </a:gsLst>
                            <a:lin ang="5400000" scaled="0"/>
                          </a:gradFill>
                          <a:latin typeface="+mn-lt"/>
                          <a:ea typeface="+mn-ea"/>
                          <a:cs typeface="+mn-cs"/>
                        </a:rPr>
                        <a:t>PrivilegedEndpoint</a:t>
                      </a:r>
                      <a:endParaRPr lang="en-US" sz="1800" kern="1200" dirty="0">
                        <a:gradFill>
                          <a:gsLst>
                            <a:gs pos="2917">
                              <a:srgbClr val="353535"/>
                            </a:gs>
                            <a:gs pos="30000">
                              <a:srgbClr val="353535"/>
                            </a:gs>
                          </a:gsLst>
                          <a:lin ang="5400000" scaled="0"/>
                        </a:gradFill>
                        <a:latin typeface="+mn-lt"/>
                        <a:ea typeface="+mn-ea"/>
                        <a:cs typeface="+mn-cs"/>
                      </a:endParaRP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Owner of the Default Provider Subscription (DPS)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Cannot login to the ASDK host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Can access and run permitted commands within the </a:t>
                      </a:r>
                      <a:r>
                        <a:rPr lang="en-US" sz="1800" kern="1200" dirty="0" err="1">
                          <a:gradFill>
                            <a:gsLst>
                              <a:gs pos="2917">
                                <a:srgbClr val="353535"/>
                              </a:gs>
                              <a:gs pos="30000">
                                <a:srgbClr val="353535"/>
                              </a:gs>
                            </a:gsLst>
                            <a:lin ang="5400000" scaled="0"/>
                          </a:gradFill>
                          <a:latin typeface="+mn-lt"/>
                          <a:ea typeface="+mn-ea"/>
                          <a:cs typeface="+mn-cs"/>
                        </a:rPr>
                        <a:t>PrivilegedEndpoint</a:t>
                      </a:r>
                      <a:endParaRPr lang="en-US" sz="1800" kern="1200" dirty="0">
                        <a:gradFill>
                          <a:gsLst>
                            <a:gs pos="2917">
                              <a:srgbClr val="353535"/>
                            </a:gs>
                            <a:gs pos="30000">
                              <a:srgbClr val="353535"/>
                            </a:gs>
                          </a:gsLst>
                          <a:lin ang="5400000" scaled="0"/>
                        </a:gradFill>
                        <a:latin typeface="+mn-lt"/>
                        <a:ea typeface="+mn-ea"/>
                        <a:cs typeface="+mn-cs"/>
                      </a:endParaRPr>
                    </a:p>
                  </a:txBody>
                  <a:tcPr/>
                </a:tc>
                <a:extLst>
                  <a:ext uri="{0D108BD9-81ED-4DB2-BD59-A6C34878D82A}">
                    <a16:rowId xmlns:a16="http://schemas.microsoft.com/office/drawing/2014/main" val="257802906"/>
                  </a:ext>
                </a:extLst>
              </a:tr>
              <a:tr h="370840">
                <a:tc>
                  <a:txBody>
                    <a:bodyPr/>
                    <a:lstStyle/>
                    <a:p>
                      <a:pPr marL="0" algn="l" defTabSz="932742" rtl="0" eaLnBrk="1" latinLnBrk="0" hangingPunct="1"/>
                      <a:r>
                        <a:rPr lang="en-US" sz="2000" b="1" kern="1200" dirty="0">
                          <a:gradFill>
                            <a:gsLst>
                              <a:gs pos="2917">
                                <a:srgbClr val="353535"/>
                              </a:gs>
                              <a:gs pos="30000">
                                <a:srgbClr val="353535"/>
                              </a:gs>
                            </a:gsLst>
                            <a:lin ang="5400000" scaled="0"/>
                          </a:gradFill>
                          <a:latin typeface="+mn-lt"/>
                          <a:ea typeface="+mn-ea"/>
                          <a:cs typeface="+mn-cs"/>
                        </a:rPr>
                        <a:t>Azure Active Directory Global Administrator installation account</a:t>
                      </a:r>
                    </a:p>
                  </a:txBody>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Used during installation</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Owner of the Default Provider Subscription (DPS)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gradFill>
                            <a:gsLst>
                              <a:gs pos="2917">
                                <a:srgbClr val="353535"/>
                              </a:gs>
                              <a:gs pos="30000">
                                <a:srgbClr val="353535"/>
                              </a:gs>
                            </a:gsLst>
                            <a:lin ang="5400000" scaled="0"/>
                          </a:gradFill>
                          <a:latin typeface="+mn-lt"/>
                          <a:ea typeface="+mn-ea"/>
                          <a:cs typeface="+mn-cs"/>
                        </a:rPr>
                        <a:t>N/A</a:t>
                      </a:r>
                    </a:p>
                  </a:txBody>
                  <a:tcPr/>
                </a:tc>
                <a:extLst>
                  <a:ext uri="{0D108BD9-81ED-4DB2-BD59-A6C34878D82A}">
                    <a16:rowId xmlns:a16="http://schemas.microsoft.com/office/drawing/2014/main" val="4195623662"/>
                  </a:ext>
                </a:extLst>
              </a:tr>
            </a:tbl>
          </a:graphicData>
        </a:graphic>
      </p:graphicFrame>
    </p:spTree>
    <p:extLst>
      <p:ext uri="{BB962C8B-B14F-4D97-AF65-F5344CB8AC3E}">
        <p14:creationId xmlns:p14="http://schemas.microsoft.com/office/powerpoint/2010/main" val="30667511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427541"/>
            <a:ext cx="6519862" cy="1434239"/>
          </a:xfrm>
        </p:spPr>
        <p:txBody>
          <a:bodyPr/>
          <a:lstStyle/>
          <a:p>
            <a:pPr marL="0" indent="0">
              <a:buNone/>
            </a:pPr>
            <a:r>
              <a:rPr lang="en-US" sz="2800">
                <a:solidFill>
                  <a:srgbClr val="0078D7"/>
                </a:solidFill>
              </a:rPr>
              <a:t>Re-envision existing applications</a:t>
            </a:r>
          </a:p>
          <a:p>
            <a:pPr marL="0" indent="0">
              <a:buNone/>
            </a:pPr>
            <a:r>
              <a:rPr lang="en-US" sz="2800">
                <a:solidFill>
                  <a:srgbClr val="0078D7"/>
                </a:solidFill>
              </a:rPr>
              <a:t>Start now to transition to new application models using native Azure Services</a:t>
            </a:r>
          </a:p>
        </p:txBody>
      </p:sp>
      <p:sp>
        <p:nvSpPr>
          <p:cNvPr id="2" name="Title 1"/>
          <p:cNvSpPr>
            <a:spLocks noGrp="1"/>
          </p:cNvSpPr>
          <p:nvPr>
            <p:ph type="title"/>
          </p:nvPr>
        </p:nvSpPr>
        <p:spPr/>
        <p:txBody>
          <a:bodyPr/>
          <a:lstStyle/>
          <a:p>
            <a:r>
              <a:rPr lang="en-US">
                <a:solidFill>
                  <a:srgbClr val="505050"/>
                </a:solidFill>
              </a:rPr>
              <a:t>Start planning your workloads now</a:t>
            </a:r>
          </a:p>
        </p:txBody>
      </p:sp>
      <p:grpSp>
        <p:nvGrpSpPr>
          <p:cNvPr id="4" name="Group 3"/>
          <p:cNvGrpSpPr/>
          <p:nvPr/>
        </p:nvGrpSpPr>
        <p:grpSpPr>
          <a:xfrm>
            <a:off x="9501571" y="1749835"/>
            <a:ext cx="2321605" cy="4102271"/>
            <a:chOff x="8701089" y="2273657"/>
            <a:chExt cx="2321605" cy="4102271"/>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1089" y="2273657"/>
              <a:ext cx="2321605" cy="1854235"/>
            </a:xfrm>
            <a:prstGeom prst="rect">
              <a:avLst/>
            </a:prstGeom>
          </p:spPr>
        </p:pic>
        <p:sp>
          <p:nvSpPr>
            <p:cNvPr id="11" name="Rectangle 10"/>
            <p:cNvSpPr/>
            <p:nvPr/>
          </p:nvSpPr>
          <p:spPr>
            <a:xfrm>
              <a:off x="9306290" y="4375298"/>
              <a:ext cx="1111202" cy="523220"/>
            </a:xfrm>
            <a:prstGeom prst="rect">
              <a:avLst/>
            </a:prstGeom>
          </p:spPr>
          <p:txBody>
            <a:bodyPr wrap="none">
              <a:spAutoFit/>
            </a:bodyPr>
            <a:lstStyle/>
            <a:p>
              <a:pPr marL="0" marR="0" lvl="0" indent="0" algn="l" defTabSz="110927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7"/>
                  </a:solidFill>
                  <a:effectLst/>
                  <a:uLnTx/>
                  <a:uFillTx/>
                  <a:latin typeface="+mj-lt"/>
                  <a:ea typeface="+mn-ea"/>
                  <a:cs typeface="+mn-cs"/>
                </a:rPr>
                <a:t>&gt;50%</a:t>
              </a:r>
            </a:p>
          </p:txBody>
        </p:sp>
        <p:sp>
          <p:nvSpPr>
            <p:cNvPr id="12" name="Rectangle 11"/>
            <p:cNvSpPr/>
            <p:nvPr/>
          </p:nvSpPr>
          <p:spPr>
            <a:xfrm>
              <a:off x="8701090" y="4898600"/>
              <a:ext cx="2321604" cy="1477328"/>
            </a:xfrm>
            <a:prstGeom prst="rect">
              <a:avLst/>
            </a:prstGeom>
          </p:spPr>
          <p:txBody>
            <a:bodyPr wrap="square">
              <a:spAutoFit/>
            </a:bodyPr>
            <a:lstStyle/>
            <a:p>
              <a:pPr marL="0" marR="0" lvl="0" indent="0" algn="ctr" defTabSz="1109277"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mj-lt"/>
                </a:rPr>
                <a:t>of customers expect to rebuild or modernize their applications on </a:t>
              </a:r>
              <a:br>
                <a:rPr lang="en-US" dirty="0">
                  <a:solidFill>
                    <a:srgbClr val="353535"/>
                  </a:solidFill>
                  <a:latin typeface="+mj-lt"/>
                </a:rPr>
              </a:br>
              <a:r>
                <a:rPr lang="en-US" dirty="0">
                  <a:solidFill>
                    <a:srgbClr val="353535"/>
                  </a:solidFill>
                  <a:latin typeface="+mj-lt"/>
                </a:rPr>
                <a:t>Azure Stack Hub</a:t>
              </a:r>
            </a:p>
          </p:txBody>
        </p:sp>
      </p:grpSp>
      <p:pic>
        <p:nvPicPr>
          <p:cNvPr id="13" name="Picture 12">
            <a:extLst>
              <a:ext uri="{FF2B5EF4-FFF2-40B4-BE49-F238E27FC236}">
                <a16:creationId xmlns:a16="http://schemas.microsoft.com/office/drawing/2014/main" id="{6BD9A7C7-D379-47EE-A72C-12FCBEFB3D51}"/>
              </a:ext>
            </a:extLst>
          </p:cNvPr>
          <p:cNvPicPr>
            <a:picLocks noChangeAspect="1"/>
          </p:cNvPicPr>
          <p:nvPr/>
        </p:nvPicPr>
        <p:blipFill>
          <a:blip r:embed="rId4"/>
          <a:stretch>
            <a:fillRect/>
          </a:stretch>
        </p:blipFill>
        <p:spPr>
          <a:xfrm>
            <a:off x="390752" y="2917373"/>
            <a:ext cx="8317819" cy="3690056"/>
          </a:xfrm>
          <a:prstGeom prst="rect">
            <a:avLst/>
          </a:prstGeom>
        </p:spPr>
      </p:pic>
      <p:pic>
        <p:nvPicPr>
          <p:cNvPr id="14" name="Picture 13">
            <a:extLst>
              <a:ext uri="{FF2B5EF4-FFF2-40B4-BE49-F238E27FC236}">
                <a16:creationId xmlns:a16="http://schemas.microsoft.com/office/drawing/2014/main" id="{D30277B1-3C92-478B-A960-EC337085EE04}"/>
              </a:ext>
            </a:extLst>
          </p:cNvPr>
          <p:cNvPicPr>
            <a:picLocks noChangeAspect="1"/>
          </p:cNvPicPr>
          <p:nvPr/>
        </p:nvPicPr>
        <p:blipFill>
          <a:blip r:embed="rId5"/>
          <a:stretch>
            <a:fillRect/>
          </a:stretch>
        </p:blipFill>
        <p:spPr>
          <a:xfrm>
            <a:off x="390752" y="2917373"/>
            <a:ext cx="8317820" cy="3690056"/>
          </a:xfrm>
          <a:prstGeom prst="rect">
            <a:avLst/>
          </a:prstGeom>
        </p:spPr>
      </p:pic>
    </p:spTree>
    <p:extLst>
      <p:ext uri="{BB962C8B-B14F-4D97-AF65-F5344CB8AC3E}">
        <p14:creationId xmlns:p14="http://schemas.microsoft.com/office/powerpoint/2010/main" val="407325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Azure Stack Development Kit </a:t>
            </a:r>
            <a:br>
              <a:rPr lang="en-US" dirty="0"/>
            </a:br>
            <a:r>
              <a:rPr lang="en-US" sz="5400" dirty="0"/>
              <a:t>Updates and add-ins</a:t>
            </a:r>
            <a:endParaRPr lang="en-US" dirty="0"/>
          </a:p>
        </p:txBody>
      </p:sp>
    </p:spTree>
    <p:extLst>
      <p:ext uri="{BB962C8B-B14F-4D97-AF65-F5344CB8AC3E}">
        <p14:creationId xmlns:p14="http://schemas.microsoft.com/office/powerpoint/2010/main" val="13924681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03788" y="1719907"/>
            <a:ext cx="1916111" cy="1669144"/>
          </a:xfrm>
          <a:prstGeom prst="rect">
            <a:avLst/>
          </a:prstGeom>
        </p:spPr>
      </p:pic>
      <p:sp>
        <p:nvSpPr>
          <p:cNvPr id="5" name="Title 4"/>
          <p:cNvSpPr>
            <a:spLocks noGrp="1"/>
          </p:cNvSpPr>
          <p:nvPr>
            <p:ph type="title"/>
          </p:nvPr>
        </p:nvSpPr>
        <p:spPr/>
        <p:txBody>
          <a:bodyPr/>
          <a:lstStyle/>
          <a:p>
            <a:r>
              <a:rPr lang="en-US">
                <a:solidFill>
                  <a:srgbClr val="505050"/>
                </a:solidFill>
              </a:rPr>
              <a:t>Development Kit lifecycle awareness</a:t>
            </a:r>
          </a:p>
        </p:txBody>
      </p:sp>
      <p:sp>
        <p:nvSpPr>
          <p:cNvPr id="6" name="Text Placeholder 5"/>
          <p:cNvSpPr>
            <a:spLocks noGrp="1"/>
          </p:cNvSpPr>
          <p:nvPr>
            <p:ph type="body" sz="quarter" idx="10"/>
          </p:nvPr>
        </p:nvSpPr>
        <p:spPr>
          <a:xfrm>
            <a:off x="274637" y="1212850"/>
            <a:ext cx="10445261" cy="960263"/>
          </a:xfrm>
        </p:spPr>
        <p:txBody>
          <a:bodyPr/>
          <a:lstStyle/>
          <a:p>
            <a:r>
              <a:rPr lang="en-US" sz="2800" dirty="0">
                <a:solidFill>
                  <a:srgbClr val="0078D7"/>
                </a:solidFill>
              </a:rPr>
              <a:t>ASDK deployments do not have a patch and update process like production Azure Stack Hub deployments</a:t>
            </a:r>
            <a:endParaRPr lang="en-US" sz="1800" dirty="0">
              <a:solidFill>
                <a:schemeClr val="tx1"/>
              </a:solidFill>
              <a:latin typeface="+mj-lt"/>
            </a:endParaRPr>
          </a:p>
        </p:txBody>
      </p:sp>
      <p:sp>
        <p:nvSpPr>
          <p:cNvPr id="3" name="Rectangle 2"/>
          <p:cNvSpPr/>
          <p:nvPr/>
        </p:nvSpPr>
        <p:spPr>
          <a:xfrm>
            <a:off x="274636" y="5781676"/>
            <a:ext cx="10736265" cy="646331"/>
          </a:xfrm>
          <a:prstGeom prst="rect">
            <a:avLst/>
          </a:prstGeom>
        </p:spPr>
        <p:txBody>
          <a:bodyPr wrap="square">
            <a:spAutoFit/>
          </a:bodyPr>
          <a:lstStyle/>
          <a:p>
            <a:r>
              <a:rPr lang="en-US" b="1" dirty="0"/>
              <a:t>Redeploy Azure Stack Hub</a:t>
            </a:r>
            <a:br>
              <a:rPr lang="en-US" b="1" dirty="0">
                <a:hlinkClick r:id="rId4"/>
              </a:rPr>
            </a:br>
            <a:r>
              <a:rPr lang="en-US" dirty="0">
                <a:hlinkClick r:id="rId4"/>
              </a:rPr>
              <a:t>https://docs.microsoft.com/en-us/azure/azure-stack/azure-stack-redeploy</a:t>
            </a:r>
            <a:r>
              <a:rPr lang="en-US" dirty="0"/>
              <a:t> </a:t>
            </a:r>
          </a:p>
        </p:txBody>
      </p:sp>
      <p:sp>
        <p:nvSpPr>
          <p:cNvPr id="7" name="Text Placeholder 5">
            <a:extLst>
              <a:ext uri="{FF2B5EF4-FFF2-40B4-BE49-F238E27FC236}">
                <a16:creationId xmlns:a16="http://schemas.microsoft.com/office/drawing/2014/main" id="{EE69302D-7D40-4ACB-8DCE-8E25E8116946}"/>
              </a:ext>
            </a:extLst>
          </p:cNvPr>
          <p:cNvSpPr txBox="1">
            <a:spLocks/>
          </p:cNvSpPr>
          <p:nvPr/>
        </p:nvSpPr>
        <p:spPr>
          <a:xfrm>
            <a:off x="274636" y="2215104"/>
            <a:ext cx="7503143" cy="12403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spcBef>
                <a:spcPts val="1200"/>
              </a:spcBef>
              <a:buFont typeface="Arial" panose="020B0604020202020204" pitchFamily="34" charset="0"/>
              <a:buChar char="•"/>
            </a:pPr>
            <a:r>
              <a:rPr lang="en-US" sz="1800" dirty="0">
                <a:solidFill>
                  <a:schemeClr val="tx1"/>
                </a:solidFill>
                <a:latin typeface="+mj-lt"/>
              </a:rPr>
              <a:t>Each new ASDK release requires a redeployment</a:t>
            </a:r>
          </a:p>
          <a:p>
            <a:pPr marL="285750" lvl="1" indent="-285750">
              <a:spcBef>
                <a:spcPts val="1200"/>
              </a:spcBef>
              <a:buFont typeface="Arial" panose="020B0604020202020204" pitchFamily="34" charset="0"/>
              <a:buChar char="•"/>
            </a:pPr>
            <a:r>
              <a:rPr lang="en-US" sz="1800" dirty="0">
                <a:solidFill>
                  <a:schemeClr val="tx1"/>
                </a:solidFill>
                <a:latin typeface="+mj-lt"/>
              </a:rPr>
              <a:t>Perform a proper backup of development workloads </a:t>
            </a:r>
          </a:p>
          <a:p>
            <a:pPr marL="285750" lvl="1" indent="-285750">
              <a:spcBef>
                <a:spcPts val="1200"/>
              </a:spcBef>
              <a:buFont typeface="Arial" panose="020B0604020202020204" pitchFamily="34" charset="0"/>
              <a:buChar char="•"/>
            </a:pPr>
            <a:r>
              <a:rPr lang="en-US" sz="1800" dirty="0">
                <a:solidFill>
                  <a:schemeClr val="tx1"/>
                </a:solidFill>
                <a:latin typeface="+mj-lt"/>
              </a:rPr>
              <a:t>Use infrastructure-as-code artifacts</a:t>
            </a:r>
          </a:p>
        </p:txBody>
      </p:sp>
    </p:spTree>
    <p:extLst>
      <p:ext uri="{BB962C8B-B14F-4D97-AF65-F5344CB8AC3E}">
        <p14:creationId xmlns:p14="http://schemas.microsoft.com/office/powerpoint/2010/main" val="730642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ASDK lifecycle management</a:t>
            </a:r>
          </a:p>
        </p:txBody>
      </p:sp>
      <p:sp>
        <p:nvSpPr>
          <p:cNvPr id="8" name="TextBox 7">
            <a:extLst>
              <a:ext uri="{FF2B5EF4-FFF2-40B4-BE49-F238E27FC236}">
                <a16:creationId xmlns:a16="http://schemas.microsoft.com/office/drawing/2014/main" id="{DD64BC40-0C42-4303-84B9-E970B02F032B}"/>
              </a:ext>
            </a:extLst>
          </p:cNvPr>
          <p:cNvSpPr txBox="1"/>
          <p:nvPr/>
        </p:nvSpPr>
        <p:spPr>
          <a:xfrm>
            <a:off x="254001" y="5403320"/>
            <a:ext cx="11889564" cy="159120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Key concept: ASDK is a “living deployment” that requires active redeployment to maintain and keep up to date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FC3704A-75B9-4C48-B8F2-AD41D16243AD}"/>
              </a:ext>
            </a:extLst>
          </p:cNvPr>
          <p:cNvSpPr/>
          <p:nvPr/>
        </p:nvSpPr>
        <p:spPr bwMode="auto">
          <a:xfrm>
            <a:off x="901068" y="1936881"/>
            <a:ext cx="2331720" cy="2742407"/>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Domain Password Expiration</a:t>
            </a:r>
          </a:p>
        </p:txBody>
      </p:sp>
      <p:sp>
        <p:nvSpPr>
          <p:cNvPr id="6" name="Rectangle 5">
            <a:extLst>
              <a:ext uri="{FF2B5EF4-FFF2-40B4-BE49-F238E27FC236}">
                <a16:creationId xmlns:a16="http://schemas.microsoft.com/office/drawing/2014/main" id="{F813D4D2-3A29-4CF9-B21F-C637F897F8DE}"/>
              </a:ext>
            </a:extLst>
          </p:cNvPr>
          <p:cNvSpPr/>
          <p:nvPr/>
        </p:nvSpPr>
        <p:spPr bwMode="auto">
          <a:xfrm>
            <a:off x="6122247" y="1936881"/>
            <a:ext cx="2331720" cy="2742407"/>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Semilight"/>
                <a:ea typeface="+mn-ea"/>
                <a:cs typeface="Segoe UI" pitchFamily="34" charset="0"/>
              </a:rPr>
              <a:t>Resource Provider Updates</a:t>
            </a:r>
          </a:p>
        </p:txBody>
      </p:sp>
      <p:sp>
        <p:nvSpPr>
          <p:cNvPr id="9" name="Rectangle 8">
            <a:extLst>
              <a:ext uri="{FF2B5EF4-FFF2-40B4-BE49-F238E27FC236}">
                <a16:creationId xmlns:a16="http://schemas.microsoft.com/office/drawing/2014/main" id="{E7154935-34F4-4503-8784-8B91794C5EE4}"/>
              </a:ext>
            </a:extLst>
          </p:cNvPr>
          <p:cNvSpPr/>
          <p:nvPr/>
        </p:nvSpPr>
        <p:spPr bwMode="auto">
          <a:xfrm>
            <a:off x="3511657" y="1936881"/>
            <a:ext cx="2331720" cy="27424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AAD</a:t>
            </a:r>
            <a:b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b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Password Expiration</a:t>
            </a:r>
          </a:p>
        </p:txBody>
      </p:sp>
      <p:sp>
        <p:nvSpPr>
          <p:cNvPr id="10" name="Rectangle 9">
            <a:extLst>
              <a:ext uri="{FF2B5EF4-FFF2-40B4-BE49-F238E27FC236}">
                <a16:creationId xmlns:a16="http://schemas.microsoft.com/office/drawing/2014/main" id="{D1925725-AFCC-4135-BE8E-921A7DEB5F1C}"/>
              </a:ext>
            </a:extLst>
          </p:cNvPr>
          <p:cNvSpPr/>
          <p:nvPr/>
        </p:nvSpPr>
        <p:spPr bwMode="auto">
          <a:xfrm>
            <a:off x="8732837" y="1936880"/>
            <a:ext cx="2377440" cy="2742407"/>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ASDK Platform Updates</a:t>
            </a:r>
          </a:p>
        </p:txBody>
      </p:sp>
      <p:sp>
        <p:nvSpPr>
          <p:cNvPr id="11" name="Freeform 41">
            <a:extLst>
              <a:ext uri="{FF2B5EF4-FFF2-40B4-BE49-F238E27FC236}">
                <a16:creationId xmlns:a16="http://schemas.microsoft.com/office/drawing/2014/main" id="{24F47B29-CCD0-4B58-A4EE-1DBF61F83440}"/>
              </a:ext>
            </a:extLst>
          </p:cNvPr>
          <p:cNvSpPr>
            <a:spLocks noChangeAspect="1" noEditPoints="1"/>
          </p:cNvSpPr>
          <p:nvPr/>
        </p:nvSpPr>
        <p:spPr bwMode="auto">
          <a:xfrm>
            <a:off x="4130912" y="3347770"/>
            <a:ext cx="1172925" cy="11729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network_3" descr="Data network, server network, connected server&#10;">
            <a:extLst>
              <a:ext uri="{FF2B5EF4-FFF2-40B4-BE49-F238E27FC236}">
                <a16:creationId xmlns:a16="http://schemas.microsoft.com/office/drawing/2014/main" id="{DD7436AD-16FA-461B-AF84-8C8E59426C02}"/>
              </a:ext>
            </a:extLst>
          </p:cNvPr>
          <p:cNvSpPr>
            <a:spLocks noChangeAspect="1" noEditPoints="1"/>
          </p:cNvSpPr>
          <p:nvPr/>
        </p:nvSpPr>
        <p:spPr bwMode="auto">
          <a:xfrm>
            <a:off x="9407486" y="3327041"/>
            <a:ext cx="1118614" cy="1160821"/>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571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5" name="key" descr="Key, lock, secure, encrypt&#10;">
            <a:extLst>
              <a:ext uri="{FF2B5EF4-FFF2-40B4-BE49-F238E27FC236}">
                <a16:creationId xmlns:a16="http://schemas.microsoft.com/office/drawing/2014/main" id="{ABB87143-03A7-4DCD-A510-24300AAE346B}"/>
              </a:ext>
            </a:extLst>
          </p:cNvPr>
          <p:cNvSpPr>
            <a:spLocks noChangeAspect="1" noEditPoints="1"/>
          </p:cNvSpPr>
          <p:nvPr/>
        </p:nvSpPr>
        <p:spPr bwMode="auto">
          <a:xfrm>
            <a:off x="1570037" y="3388207"/>
            <a:ext cx="1066799" cy="106132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ACBC2C81-045D-4C4B-8AF1-699AF10DC47A}"/>
              </a:ext>
            </a:extLst>
          </p:cNvPr>
          <p:cNvGrpSpPr/>
          <p:nvPr/>
        </p:nvGrpSpPr>
        <p:grpSpPr>
          <a:xfrm>
            <a:off x="6876321" y="3344299"/>
            <a:ext cx="865916" cy="1219763"/>
            <a:chOff x="6904037" y="3300936"/>
            <a:chExt cx="865916" cy="1219763"/>
          </a:xfrm>
        </p:grpSpPr>
        <p:sp>
          <p:nvSpPr>
            <p:cNvPr id="16" name="WallOutlet_EB76" descr="Power outlet, plug in&#10;">
              <a:extLst>
                <a:ext uri="{FF2B5EF4-FFF2-40B4-BE49-F238E27FC236}">
                  <a16:creationId xmlns:a16="http://schemas.microsoft.com/office/drawing/2014/main" id="{5FB6DA39-C310-4440-9FA5-9F3A13628FFC}"/>
                </a:ext>
              </a:extLst>
            </p:cNvPr>
            <p:cNvSpPr>
              <a:spLocks noChangeAspect="1" noEditPoints="1"/>
            </p:cNvSpPr>
            <p:nvPr/>
          </p:nvSpPr>
          <p:spPr bwMode="auto">
            <a:xfrm>
              <a:off x="6904037" y="3300936"/>
              <a:ext cx="865916" cy="1219763"/>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 name="binary" descr="Data, binary&#10;">
              <a:extLst>
                <a:ext uri="{FF2B5EF4-FFF2-40B4-BE49-F238E27FC236}">
                  <a16:creationId xmlns:a16="http://schemas.microsoft.com/office/drawing/2014/main" id="{29DB5318-4F66-4B90-A959-BD966B9C4B9C}"/>
                </a:ext>
              </a:extLst>
            </p:cNvPr>
            <p:cNvSpPr>
              <a:spLocks noChangeAspect="1" noEditPoints="1"/>
            </p:cNvSpPr>
            <p:nvPr/>
          </p:nvSpPr>
          <p:spPr bwMode="auto">
            <a:xfrm>
              <a:off x="7288107" y="340884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 name="binary" descr="Data, binary&#10;">
              <a:extLst>
                <a:ext uri="{FF2B5EF4-FFF2-40B4-BE49-F238E27FC236}">
                  <a16:creationId xmlns:a16="http://schemas.microsoft.com/office/drawing/2014/main" id="{8BFB43F6-23F9-4412-94C8-E9D62535F68F}"/>
                </a:ext>
              </a:extLst>
            </p:cNvPr>
            <p:cNvSpPr>
              <a:spLocks noChangeAspect="1" noEditPoints="1"/>
            </p:cNvSpPr>
            <p:nvPr/>
          </p:nvSpPr>
          <p:spPr bwMode="auto">
            <a:xfrm>
              <a:off x="7288107" y="3770859"/>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9803150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121413"/>
            <a:ext cx="10056812" cy="2751698"/>
          </a:xfrm>
        </p:spPr>
        <p:txBody>
          <a:bodyPr/>
          <a:lstStyle/>
          <a:p>
            <a:r>
              <a:rPr lang="en-US"/>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505050"/>
                </a:solidFill>
              </a:rPr>
              <a:t>What have we learned from our customers?</a:t>
            </a:r>
          </a:p>
        </p:txBody>
      </p:sp>
      <p:pic>
        <p:nvPicPr>
          <p:cNvPr id="6" name="Picture 5"/>
          <p:cNvPicPr>
            <a:picLocks noChangeAspect="1"/>
          </p:cNvPicPr>
          <p:nvPr/>
        </p:nvPicPr>
        <p:blipFill>
          <a:blip r:embed="rId3"/>
          <a:stretch>
            <a:fillRect/>
          </a:stretch>
        </p:blipFill>
        <p:spPr>
          <a:xfrm>
            <a:off x="586082" y="1744662"/>
            <a:ext cx="3277083" cy="2230438"/>
          </a:xfrm>
          <a:prstGeom prst="rect">
            <a:avLst/>
          </a:prstGeom>
        </p:spPr>
      </p:pic>
      <p:sp>
        <p:nvSpPr>
          <p:cNvPr id="14" name="Rectangle 13"/>
          <p:cNvSpPr/>
          <p:nvPr/>
        </p:nvSpPr>
        <p:spPr>
          <a:xfrm>
            <a:off x="4237037" y="1744662"/>
            <a:ext cx="2590799" cy="1935085"/>
          </a:xfrm>
          <a:prstGeom prst="rect">
            <a:avLst/>
          </a:prstGeom>
        </p:spPr>
        <p:txBody>
          <a:bodyPr wrap="square">
            <a:spAutoFit/>
          </a:bodyPr>
          <a:lstStyle/>
          <a:p>
            <a:pPr defTabSz="1109277">
              <a:defRPr/>
            </a:pPr>
            <a:r>
              <a:rPr lang="en-US" sz="11729" kern="0">
                <a:solidFill>
                  <a:srgbClr val="505050"/>
                </a:solidFill>
              </a:rPr>
              <a:t>75</a:t>
            </a:r>
            <a:r>
              <a:rPr lang="en-US" sz="7343" kern="0">
                <a:solidFill>
                  <a:srgbClr val="505050"/>
                </a:solidFill>
              </a:rPr>
              <a:t>%</a:t>
            </a:r>
            <a:endParaRPr lang="en-US" sz="6319" kern="0">
              <a:solidFill>
                <a:srgbClr val="505050"/>
              </a:solidFill>
            </a:endParaRPr>
          </a:p>
        </p:txBody>
      </p:sp>
      <p:sp>
        <p:nvSpPr>
          <p:cNvPr id="15" name="Rectangle 14"/>
          <p:cNvSpPr/>
          <p:nvPr/>
        </p:nvSpPr>
        <p:spPr>
          <a:xfrm>
            <a:off x="7285037" y="1945289"/>
            <a:ext cx="3577247" cy="1569660"/>
          </a:xfrm>
          <a:prstGeom prst="rect">
            <a:avLst/>
          </a:prstGeom>
        </p:spPr>
        <p:txBody>
          <a:bodyPr wrap="square">
            <a:spAutoFit/>
          </a:bodyPr>
          <a:lstStyle/>
          <a:p>
            <a:pPr defTabSz="1109277">
              <a:defRPr/>
            </a:pPr>
            <a:r>
              <a:rPr lang="en-US" sz="2400" dirty="0">
                <a:solidFill>
                  <a:srgbClr val="505050"/>
                </a:solidFill>
                <a:latin typeface="+mj-lt"/>
              </a:rPr>
              <a:t>Many customers expect to deploy their first instance of Azure Stack Hub shortly after General Availability.</a:t>
            </a:r>
          </a:p>
        </p:txBody>
      </p:sp>
      <p:pic>
        <p:nvPicPr>
          <p:cNvPr id="10" name="Picture 9"/>
          <p:cNvPicPr>
            <a:picLocks noChangeAspect="1"/>
          </p:cNvPicPr>
          <p:nvPr/>
        </p:nvPicPr>
        <p:blipFill>
          <a:blip r:embed="rId4"/>
          <a:stretch>
            <a:fillRect/>
          </a:stretch>
        </p:blipFill>
        <p:spPr>
          <a:xfrm>
            <a:off x="827142" y="4293964"/>
            <a:ext cx="3058371" cy="2118481"/>
          </a:xfrm>
          <a:prstGeom prst="rect">
            <a:avLst/>
          </a:prstGeom>
        </p:spPr>
      </p:pic>
      <p:sp>
        <p:nvSpPr>
          <p:cNvPr id="11" name="Rectangle 10"/>
          <p:cNvSpPr/>
          <p:nvPr/>
        </p:nvSpPr>
        <p:spPr>
          <a:xfrm>
            <a:off x="3981932" y="4302532"/>
            <a:ext cx="3581400" cy="1897314"/>
          </a:xfrm>
          <a:prstGeom prst="rect">
            <a:avLst/>
          </a:prstGeom>
        </p:spPr>
        <p:txBody>
          <a:bodyPr wrap="square">
            <a:spAutoFit/>
          </a:bodyPr>
          <a:lstStyle/>
          <a:p>
            <a:pPr defTabSz="1109277">
              <a:defRPr/>
            </a:pPr>
            <a:r>
              <a:rPr lang="en-US" sz="11729" kern="0">
                <a:solidFill>
                  <a:srgbClr val="505050"/>
                </a:solidFill>
              </a:rPr>
              <a:t> 50</a:t>
            </a:r>
            <a:r>
              <a:rPr lang="en-US" sz="7343" kern="0">
                <a:solidFill>
                  <a:srgbClr val="505050"/>
                </a:solidFill>
              </a:rPr>
              <a:t>%</a:t>
            </a:r>
            <a:endParaRPr lang="en-US" sz="6319" kern="0">
              <a:solidFill>
                <a:srgbClr val="505050"/>
              </a:solidFill>
            </a:endParaRPr>
          </a:p>
        </p:txBody>
      </p:sp>
      <p:sp>
        <p:nvSpPr>
          <p:cNvPr id="12" name="Rectangle 11"/>
          <p:cNvSpPr/>
          <p:nvPr/>
        </p:nvSpPr>
        <p:spPr>
          <a:xfrm>
            <a:off x="7285037" y="4251265"/>
            <a:ext cx="3736273" cy="1938992"/>
          </a:xfrm>
          <a:prstGeom prst="rect">
            <a:avLst/>
          </a:prstGeom>
        </p:spPr>
        <p:txBody>
          <a:bodyPr wrap="square">
            <a:spAutoFit/>
          </a:bodyPr>
          <a:lstStyle/>
          <a:p>
            <a:pPr defTabSz="1087633">
              <a:spcBef>
                <a:spcPts val="0"/>
              </a:spcBef>
              <a:defRPr/>
            </a:pPr>
            <a:r>
              <a:rPr lang="en-US" sz="2400">
                <a:solidFill>
                  <a:srgbClr val="505050"/>
                </a:solidFill>
                <a:latin typeface="+mj-lt"/>
              </a:rPr>
              <a:t>Customers are delivering solutions as server-based applications (VMs) hosted on existing private cloud environments.</a:t>
            </a:r>
          </a:p>
        </p:txBody>
      </p:sp>
      <p:sp>
        <p:nvSpPr>
          <p:cNvPr id="2" name="Rectangle 1"/>
          <p:cNvSpPr/>
          <p:nvPr/>
        </p:nvSpPr>
        <p:spPr>
          <a:xfrm>
            <a:off x="3703637" y="4589470"/>
            <a:ext cx="886781" cy="1323439"/>
          </a:xfrm>
          <a:prstGeom prst="rect">
            <a:avLst/>
          </a:prstGeom>
        </p:spPr>
        <p:txBody>
          <a:bodyPr wrap="none">
            <a:spAutoFit/>
          </a:bodyPr>
          <a:lstStyle/>
          <a:p>
            <a:r>
              <a:rPr lang="en-US" sz="8000" kern="0">
                <a:solidFill>
                  <a:srgbClr val="505050"/>
                </a:solidFill>
              </a:rPr>
              <a:t>&gt;</a:t>
            </a:r>
          </a:p>
        </p:txBody>
      </p:sp>
    </p:spTree>
    <p:extLst>
      <p:ext uri="{BB962C8B-B14F-4D97-AF65-F5344CB8AC3E}">
        <p14:creationId xmlns:p14="http://schemas.microsoft.com/office/powerpoint/2010/main" val="15338100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3"/>
          <a:stretch>
            <a:fillRect/>
          </a:stretch>
        </p:blipFill>
        <p:spPr>
          <a:xfrm>
            <a:off x="9410843" y="1815279"/>
            <a:ext cx="2560320" cy="2560320"/>
          </a:xfrm>
          <a:prstGeom prst="rect">
            <a:avLst/>
          </a:prstGeom>
        </p:spPr>
      </p:pic>
      <p:sp>
        <p:nvSpPr>
          <p:cNvPr id="3" name="Title 2"/>
          <p:cNvSpPr>
            <a:spLocks noGrp="1"/>
          </p:cNvSpPr>
          <p:nvPr>
            <p:ph type="title"/>
          </p:nvPr>
        </p:nvSpPr>
        <p:spPr/>
        <p:txBody>
          <a:bodyPr/>
          <a:lstStyle/>
          <a:p>
            <a:r>
              <a:rPr lang="en-US">
                <a:solidFill>
                  <a:srgbClr val="505050"/>
                </a:solidFill>
              </a:rPr>
              <a:t>Why should you care?</a:t>
            </a:r>
          </a:p>
        </p:txBody>
      </p:sp>
      <p:pic>
        <p:nvPicPr>
          <p:cNvPr id="4" name="Picture 3"/>
          <p:cNvPicPr>
            <a:picLocks noChangeAspect="1"/>
          </p:cNvPicPr>
          <p:nvPr/>
        </p:nvPicPr>
        <p:blipFill>
          <a:blip r:embed="rId4"/>
          <a:stretch>
            <a:fillRect/>
          </a:stretch>
        </p:blipFill>
        <p:spPr>
          <a:xfrm>
            <a:off x="3326715" y="1639507"/>
            <a:ext cx="2741512" cy="2741512"/>
          </a:xfrm>
          <a:prstGeom prst="rect">
            <a:avLst/>
          </a:prstGeom>
        </p:spPr>
      </p:pic>
      <p:grpSp>
        <p:nvGrpSpPr>
          <p:cNvPr id="5" name="Group 4"/>
          <p:cNvGrpSpPr/>
          <p:nvPr/>
        </p:nvGrpSpPr>
        <p:grpSpPr>
          <a:xfrm>
            <a:off x="918444" y="2284711"/>
            <a:ext cx="1547617" cy="1752891"/>
            <a:chOff x="1657350" y="1563688"/>
            <a:chExt cx="1065212" cy="1206500"/>
          </a:xfrm>
        </p:grpSpPr>
        <p:sp>
          <p:nvSpPr>
            <p:cNvPr id="6" name="Freeform 25"/>
            <p:cNvSpPr>
              <a:spLocks/>
            </p:cNvSpPr>
            <p:nvPr/>
          </p:nvSpPr>
          <p:spPr bwMode="auto">
            <a:xfrm>
              <a:off x="2493963" y="1782763"/>
              <a:ext cx="144462" cy="141287"/>
            </a:xfrm>
            <a:custGeom>
              <a:avLst/>
              <a:gdLst>
                <a:gd name="T0" fmla="*/ 91 w 91"/>
                <a:gd name="T1" fmla="*/ 34 h 89"/>
                <a:gd name="T2" fmla="*/ 57 w 91"/>
                <a:gd name="T3" fmla="*/ 0 h 89"/>
                <a:gd name="T4" fmla="*/ 0 w 91"/>
                <a:gd name="T5" fmla="*/ 54 h 89"/>
                <a:gd name="T6" fmla="*/ 35 w 91"/>
                <a:gd name="T7" fmla="*/ 89 h 89"/>
                <a:gd name="T8" fmla="*/ 91 w 91"/>
                <a:gd name="T9" fmla="*/ 34 h 89"/>
              </a:gdLst>
              <a:ahLst/>
              <a:cxnLst>
                <a:cxn ang="0">
                  <a:pos x="T0" y="T1"/>
                </a:cxn>
                <a:cxn ang="0">
                  <a:pos x="T2" y="T3"/>
                </a:cxn>
                <a:cxn ang="0">
                  <a:pos x="T4" y="T5"/>
                </a:cxn>
                <a:cxn ang="0">
                  <a:pos x="T6" y="T7"/>
                </a:cxn>
                <a:cxn ang="0">
                  <a:pos x="T8" y="T9"/>
                </a:cxn>
              </a:cxnLst>
              <a:rect l="0" t="0" r="r" b="b"/>
              <a:pathLst>
                <a:path w="91" h="89">
                  <a:moveTo>
                    <a:pt x="91" y="34"/>
                  </a:moveTo>
                  <a:lnTo>
                    <a:pt x="57" y="0"/>
                  </a:lnTo>
                  <a:lnTo>
                    <a:pt x="0" y="54"/>
                  </a:lnTo>
                  <a:lnTo>
                    <a:pt x="35" y="89"/>
                  </a:lnTo>
                  <a:lnTo>
                    <a:pt x="91" y="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26"/>
            <p:cNvSpPr>
              <a:spLocks/>
            </p:cNvSpPr>
            <p:nvPr/>
          </p:nvSpPr>
          <p:spPr bwMode="auto">
            <a:xfrm>
              <a:off x="2555875" y="1698625"/>
              <a:ext cx="166687" cy="166687"/>
            </a:xfrm>
            <a:custGeom>
              <a:avLst/>
              <a:gdLst>
                <a:gd name="T0" fmla="*/ 105 w 105"/>
                <a:gd name="T1" fmla="*/ 72 h 105"/>
                <a:gd name="T2" fmla="*/ 33 w 105"/>
                <a:gd name="T3" fmla="*/ 0 h 105"/>
                <a:gd name="T4" fmla="*/ 0 w 105"/>
                <a:gd name="T5" fmla="*/ 34 h 105"/>
                <a:gd name="T6" fmla="*/ 71 w 105"/>
                <a:gd name="T7" fmla="*/ 105 h 105"/>
                <a:gd name="T8" fmla="*/ 105 w 105"/>
                <a:gd name="T9" fmla="*/ 72 h 105"/>
              </a:gdLst>
              <a:ahLst/>
              <a:cxnLst>
                <a:cxn ang="0">
                  <a:pos x="T0" y="T1"/>
                </a:cxn>
                <a:cxn ang="0">
                  <a:pos x="T2" y="T3"/>
                </a:cxn>
                <a:cxn ang="0">
                  <a:pos x="T4" y="T5"/>
                </a:cxn>
                <a:cxn ang="0">
                  <a:pos x="T6" y="T7"/>
                </a:cxn>
                <a:cxn ang="0">
                  <a:pos x="T8" y="T9"/>
                </a:cxn>
              </a:cxnLst>
              <a:rect l="0" t="0" r="r" b="b"/>
              <a:pathLst>
                <a:path w="105" h="105">
                  <a:moveTo>
                    <a:pt x="105" y="72"/>
                  </a:moveTo>
                  <a:lnTo>
                    <a:pt x="33" y="0"/>
                  </a:lnTo>
                  <a:lnTo>
                    <a:pt x="0" y="34"/>
                  </a:lnTo>
                  <a:lnTo>
                    <a:pt x="71" y="105"/>
                  </a:lnTo>
                  <a:lnTo>
                    <a:pt x="105" y="7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27"/>
            <p:cNvSpPr>
              <a:spLocks/>
            </p:cNvSpPr>
            <p:nvPr/>
          </p:nvSpPr>
          <p:spPr bwMode="auto">
            <a:xfrm>
              <a:off x="2584450" y="1727200"/>
              <a:ext cx="138112" cy="138112"/>
            </a:xfrm>
            <a:custGeom>
              <a:avLst/>
              <a:gdLst>
                <a:gd name="T0" fmla="*/ 87 w 87"/>
                <a:gd name="T1" fmla="*/ 54 h 87"/>
                <a:gd name="T2" fmla="*/ 35 w 87"/>
                <a:gd name="T3" fmla="*/ 0 h 87"/>
                <a:gd name="T4" fmla="*/ 0 w 87"/>
                <a:gd name="T5" fmla="*/ 35 h 87"/>
                <a:gd name="T6" fmla="*/ 53 w 87"/>
                <a:gd name="T7" fmla="*/ 87 h 87"/>
                <a:gd name="T8" fmla="*/ 87 w 87"/>
                <a:gd name="T9" fmla="*/ 54 h 87"/>
              </a:gdLst>
              <a:ahLst/>
              <a:cxnLst>
                <a:cxn ang="0">
                  <a:pos x="T0" y="T1"/>
                </a:cxn>
                <a:cxn ang="0">
                  <a:pos x="T2" y="T3"/>
                </a:cxn>
                <a:cxn ang="0">
                  <a:pos x="T4" y="T5"/>
                </a:cxn>
                <a:cxn ang="0">
                  <a:pos x="T6" y="T7"/>
                </a:cxn>
                <a:cxn ang="0">
                  <a:pos x="T8" y="T9"/>
                </a:cxn>
              </a:cxnLst>
              <a:rect l="0" t="0" r="r" b="b"/>
              <a:pathLst>
                <a:path w="87" h="87">
                  <a:moveTo>
                    <a:pt x="87" y="54"/>
                  </a:moveTo>
                  <a:lnTo>
                    <a:pt x="35" y="0"/>
                  </a:lnTo>
                  <a:lnTo>
                    <a:pt x="0" y="35"/>
                  </a:lnTo>
                  <a:lnTo>
                    <a:pt x="53" y="87"/>
                  </a:lnTo>
                  <a:lnTo>
                    <a:pt x="87" y="5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28"/>
            <p:cNvSpPr>
              <a:spLocks noChangeArrowheads="1"/>
            </p:cNvSpPr>
            <p:nvPr/>
          </p:nvSpPr>
          <p:spPr bwMode="auto">
            <a:xfrm>
              <a:off x="2117725" y="1681163"/>
              <a:ext cx="117475" cy="666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29"/>
            <p:cNvSpPr>
              <a:spLocks noChangeArrowheads="1"/>
            </p:cNvSpPr>
            <p:nvPr/>
          </p:nvSpPr>
          <p:spPr bwMode="auto">
            <a:xfrm>
              <a:off x="2055813" y="1563688"/>
              <a:ext cx="241300" cy="117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30"/>
            <p:cNvSpPr>
              <a:spLocks noChangeArrowheads="1"/>
            </p:cNvSpPr>
            <p:nvPr/>
          </p:nvSpPr>
          <p:spPr bwMode="auto">
            <a:xfrm>
              <a:off x="2117725" y="1563688"/>
              <a:ext cx="179387" cy="11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31"/>
            <p:cNvSpPr>
              <a:spLocks noChangeArrowheads="1"/>
            </p:cNvSpPr>
            <p:nvPr/>
          </p:nvSpPr>
          <p:spPr bwMode="auto">
            <a:xfrm>
              <a:off x="1657350" y="1735138"/>
              <a:ext cx="1036637" cy="10350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32"/>
            <p:cNvSpPr>
              <a:spLocks noChangeArrowheads="1"/>
            </p:cNvSpPr>
            <p:nvPr/>
          </p:nvSpPr>
          <p:spPr bwMode="auto">
            <a:xfrm>
              <a:off x="1711325" y="1785938"/>
              <a:ext cx="930275" cy="9302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3"/>
            <p:cNvSpPr>
              <a:spLocks/>
            </p:cNvSpPr>
            <p:nvPr/>
          </p:nvSpPr>
          <p:spPr bwMode="auto">
            <a:xfrm>
              <a:off x="2174875" y="1785938"/>
              <a:ext cx="192087" cy="460375"/>
            </a:xfrm>
            <a:custGeom>
              <a:avLst/>
              <a:gdLst>
                <a:gd name="T0" fmla="*/ 86 w 86"/>
                <a:gd name="T1" fmla="*/ 19 h 207"/>
                <a:gd name="T2" fmla="*/ 0 w 86"/>
                <a:gd name="T3" fmla="*/ 0 h 207"/>
                <a:gd name="T4" fmla="*/ 0 w 86"/>
                <a:gd name="T5" fmla="*/ 207 h 207"/>
                <a:gd name="T6" fmla="*/ 86 w 86"/>
                <a:gd name="T7" fmla="*/ 19 h 207"/>
              </a:gdLst>
              <a:ahLst/>
              <a:cxnLst>
                <a:cxn ang="0">
                  <a:pos x="T0" y="T1"/>
                </a:cxn>
                <a:cxn ang="0">
                  <a:pos x="T2" y="T3"/>
                </a:cxn>
                <a:cxn ang="0">
                  <a:pos x="T4" y="T5"/>
                </a:cxn>
                <a:cxn ang="0">
                  <a:pos x="T6" y="T7"/>
                </a:cxn>
              </a:cxnLst>
              <a:rect l="0" t="0" r="r" b="b"/>
              <a:pathLst>
                <a:path w="86" h="207">
                  <a:moveTo>
                    <a:pt x="86" y="19"/>
                  </a:moveTo>
                  <a:cubicBezTo>
                    <a:pt x="60" y="7"/>
                    <a:pt x="31" y="0"/>
                    <a:pt x="0" y="0"/>
                  </a:cubicBezTo>
                  <a:cubicBezTo>
                    <a:pt x="0" y="207"/>
                    <a:pt x="0" y="207"/>
                    <a:pt x="0" y="207"/>
                  </a:cubicBezTo>
                  <a:cubicBezTo>
                    <a:pt x="86" y="19"/>
                    <a:pt x="86" y="19"/>
                    <a:pt x="86" y="19"/>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34"/>
            <p:cNvSpPr>
              <a:spLocks noChangeArrowheads="1"/>
            </p:cNvSpPr>
            <p:nvPr/>
          </p:nvSpPr>
          <p:spPr bwMode="auto">
            <a:xfrm>
              <a:off x="2057400" y="2135188"/>
              <a:ext cx="233362" cy="23336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5"/>
            <p:cNvSpPr>
              <a:spLocks noEditPoints="1"/>
            </p:cNvSpPr>
            <p:nvPr/>
          </p:nvSpPr>
          <p:spPr bwMode="auto">
            <a:xfrm>
              <a:off x="1800225" y="1835150"/>
              <a:ext cx="752475" cy="236537"/>
            </a:xfrm>
            <a:custGeom>
              <a:avLst/>
              <a:gdLst>
                <a:gd name="T0" fmla="*/ 246 w 339"/>
                <a:gd name="T1" fmla="*/ 16 h 107"/>
                <a:gd name="T2" fmla="*/ 226 w 339"/>
                <a:gd name="T3" fmla="*/ 60 h 107"/>
                <a:gd name="T4" fmla="*/ 339 w 339"/>
                <a:gd name="T5" fmla="*/ 107 h 107"/>
                <a:gd name="T6" fmla="*/ 246 w 339"/>
                <a:gd name="T7" fmla="*/ 16 h 107"/>
                <a:gd name="T8" fmla="*/ 169 w 339"/>
                <a:gd name="T9" fmla="*/ 0 h 107"/>
                <a:gd name="T10" fmla="*/ 0 w 339"/>
                <a:gd name="T11" fmla="*/ 107 h 107"/>
                <a:gd name="T12" fmla="*/ 169 w 339"/>
                <a:gd name="T13" fmla="*/ 55 h 107"/>
                <a:gd name="T14" fmla="*/ 169 w 339"/>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07">
                  <a:moveTo>
                    <a:pt x="246" y="16"/>
                  </a:moveTo>
                  <a:cubicBezTo>
                    <a:pt x="226" y="60"/>
                    <a:pt x="226" y="60"/>
                    <a:pt x="226" y="60"/>
                  </a:cubicBezTo>
                  <a:cubicBezTo>
                    <a:pt x="267" y="68"/>
                    <a:pt x="305" y="84"/>
                    <a:pt x="339" y="107"/>
                  </a:cubicBezTo>
                  <a:cubicBezTo>
                    <a:pt x="320" y="67"/>
                    <a:pt x="287" y="35"/>
                    <a:pt x="246" y="16"/>
                  </a:cubicBezTo>
                  <a:moveTo>
                    <a:pt x="169" y="0"/>
                  </a:moveTo>
                  <a:cubicBezTo>
                    <a:pt x="95" y="0"/>
                    <a:pt x="30" y="44"/>
                    <a:pt x="0" y="107"/>
                  </a:cubicBezTo>
                  <a:cubicBezTo>
                    <a:pt x="48" y="74"/>
                    <a:pt x="107" y="55"/>
                    <a:pt x="169" y="55"/>
                  </a:cubicBezTo>
                  <a:cubicBezTo>
                    <a:pt x="169" y="0"/>
                    <a:pt x="169" y="0"/>
                    <a:pt x="16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6"/>
            <p:cNvSpPr>
              <a:spLocks/>
            </p:cNvSpPr>
            <p:nvPr/>
          </p:nvSpPr>
          <p:spPr bwMode="auto">
            <a:xfrm>
              <a:off x="2174875" y="1835150"/>
              <a:ext cx="171450" cy="133350"/>
            </a:xfrm>
            <a:custGeom>
              <a:avLst/>
              <a:gdLst>
                <a:gd name="T0" fmla="*/ 0 w 77"/>
                <a:gd name="T1" fmla="*/ 0 h 60"/>
                <a:gd name="T2" fmla="*/ 0 w 77"/>
                <a:gd name="T3" fmla="*/ 0 h 60"/>
                <a:gd name="T4" fmla="*/ 0 w 77"/>
                <a:gd name="T5" fmla="*/ 55 h 60"/>
                <a:gd name="T6" fmla="*/ 0 w 77"/>
                <a:gd name="T7" fmla="*/ 55 h 60"/>
                <a:gd name="T8" fmla="*/ 57 w 77"/>
                <a:gd name="T9" fmla="*/ 60 h 60"/>
                <a:gd name="T10" fmla="*/ 77 w 77"/>
                <a:gd name="T11" fmla="*/ 16 h 60"/>
                <a:gd name="T12" fmla="*/ 0 w 7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7" h="60">
                  <a:moveTo>
                    <a:pt x="0" y="0"/>
                  </a:moveTo>
                  <a:cubicBezTo>
                    <a:pt x="0" y="0"/>
                    <a:pt x="0" y="0"/>
                    <a:pt x="0" y="0"/>
                  </a:cubicBezTo>
                  <a:cubicBezTo>
                    <a:pt x="0" y="55"/>
                    <a:pt x="0" y="55"/>
                    <a:pt x="0" y="55"/>
                  </a:cubicBezTo>
                  <a:cubicBezTo>
                    <a:pt x="0" y="55"/>
                    <a:pt x="0" y="55"/>
                    <a:pt x="0" y="55"/>
                  </a:cubicBezTo>
                  <a:cubicBezTo>
                    <a:pt x="20" y="55"/>
                    <a:pt x="39" y="57"/>
                    <a:pt x="57" y="60"/>
                  </a:cubicBezTo>
                  <a:cubicBezTo>
                    <a:pt x="77" y="16"/>
                    <a:pt x="77" y="16"/>
                    <a:pt x="77" y="16"/>
                  </a:cubicBezTo>
                  <a:cubicBezTo>
                    <a:pt x="54" y="6"/>
                    <a:pt x="28" y="0"/>
                    <a:pt x="0" y="0"/>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7"/>
            <p:cNvSpPr>
              <a:spLocks/>
            </p:cNvSpPr>
            <p:nvPr/>
          </p:nvSpPr>
          <p:spPr bwMode="auto">
            <a:xfrm>
              <a:off x="2171700" y="1838325"/>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8"/>
            <p:cNvSpPr>
              <a:spLocks/>
            </p:cNvSpPr>
            <p:nvPr/>
          </p:nvSpPr>
          <p:spPr bwMode="auto">
            <a:xfrm>
              <a:off x="2171700" y="2549525"/>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9"/>
            <p:cNvSpPr>
              <a:spLocks/>
            </p:cNvSpPr>
            <p:nvPr/>
          </p:nvSpPr>
          <p:spPr bwMode="auto">
            <a:xfrm>
              <a:off x="1966913" y="1892300"/>
              <a:ext cx="63500" cy="101600"/>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40"/>
            <p:cNvSpPr>
              <a:spLocks/>
            </p:cNvSpPr>
            <p:nvPr/>
          </p:nvSpPr>
          <p:spPr bwMode="auto">
            <a:xfrm>
              <a:off x="2322513" y="2508250"/>
              <a:ext cx="63500" cy="101600"/>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41"/>
            <p:cNvSpPr>
              <a:spLocks/>
            </p:cNvSpPr>
            <p:nvPr/>
          </p:nvSpPr>
          <p:spPr bwMode="auto">
            <a:xfrm>
              <a:off x="1817688" y="2041525"/>
              <a:ext cx="101600" cy="63500"/>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42"/>
            <p:cNvSpPr>
              <a:spLocks/>
            </p:cNvSpPr>
            <p:nvPr/>
          </p:nvSpPr>
          <p:spPr bwMode="auto">
            <a:xfrm>
              <a:off x="2433638" y="2397125"/>
              <a:ext cx="101600" cy="63500"/>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3"/>
            <p:cNvSpPr>
              <a:spLocks/>
            </p:cNvSpPr>
            <p:nvPr/>
          </p:nvSpPr>
          <p:spPr bwMode="auto">
            <a:xfrm>
              <a:off x="2474913" y="2246313"/>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44"/>
            <p:cNvSpPr>
              <a:spLocks/>
            </p:cNvSpPr>
            <p:nvPr/>
          </p:nvSpPr>
          <p:spPr bwMode="auto">
            <a:xfrm>
              <a:off x="1763713" y="2246313"/>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45"/>
            <p:cNvSpPr>
              <a:spLocks/>
            </p:cNvSpPr>
            <p:nvPr/>
          </p:nvSpPr>
          <p:spPr bwMode="auto">
            <a:xfrm>
              <a:off x="2433638" y="2041525"/>
              <a:ext cx="101600" cy="63500"/>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46"/>
            <p:cNvSpPr>
              <a:spLocks/>
            </p:cNvSpPr>
            <p:nvPr/>
          </p:nvSpPr>
          <p:spPr bwMode="auto">
            <a:xfrm>
              <a:off x="1817688" y="2397125"/>
              <a:ext cx="101600" cy="63500"/>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47"/>
            <p:cNvSpPr>
              <a:spLocks/>
            </p:cNvSpPr>
            <p:nvPr/>
          </p:nvSpPr>
          <p:spPr bwMode="auto">
            <a:xfrm>
              <a:off x="2322513" y="1892300"/>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48"/>
            <p:cNvSpPr>
              <a:spLocks/>
            </p:cNvSpPr>
            <p:nvPr/>
          </p:nvSpPr>
          <p:spPr bwMode="auto">
            <a:xfrm>
              <a:off x="1966913" y="2508250"/>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49"/>
            <p:cNvSpPr>
              <a:spLocks/>
            </p:cNvSpPr>
            <p:nvPr/>
          </p:nvSpPr>
          <p:spPr bwMode="auto">
            <a:xfrm>
              <a:off x="2171700" y="1838325"/>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50"/>
            <p:cNvSpPr>
              <a:spLocks/>
            </p:cNvSpPr>
            <p:nvPr/>
          </p:nvSpPr>
          <p:spPr bwMode="auto">
            <a:xfrm>
              <a:off x="2171700" y="2549525"/>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51"/>
            <p:cNvSpPr>
              <a:spLocks/>
            </p:cNvSpPr>
            <p:nvPr/>
          </p:nvSpPr>
          <p:spPr bwMode="auto">
            <a:xfrm>
              <a:off x="1966913" y="1892300"/>
              <a:ext cx="63500" cy="101600"/>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52"/>
            <p:cNvSpPr>
              <a:spLocks/>
            </p:cNvSpPr>
            <p:nvPr/>
          </p:nvSpPr>
          <p:spPr bwMode="auto">
            <a:xfrm>
              <a:off x="2322513" y="2508250"/>
              <a:ext cx="63500" cy="101600"/>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53"/>
            <p:cNvSpPr>
              <a:spLocks/>
            </p:cNvSpPr>
            <p:nvPr/>
          </p:nvSpPr>
          <p:spPr bwMode="auto">
            <a:xfrm>
              <a:off x="1817688" y="2041525"/>
              <a:ext cx="101600" cy="63500"/>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54"/>
            <p:cNvSpPr>
              <a:spLocks/>
            </p:cNvSpPr>
            <p:nvPr/>
          </p:nvSpPr>
          <p:spPr bwMode="auto">
            <a:xfrm>
              <a:off x="2433638" y="2397125"/>
              <a:ext cx="101600" cy="63500"/>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55"/>
            <p:cNvSpPr>
              <a:spLocks/>
            </p:cNvSpPr>
            <p:nvPr/>
          </p:nvSpPr>
          <p:spPr bwMode="auto">
            <a:xfrm>
              <a:off x="2474913" y="2246313"/>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56"/>
            <p:cNvSpPr>
              <a:spLocks/>
            </p:cNvSpPr>
            <p:nvPr/>
          </p:nvSpPr>
          <p:spPr bwMode="auto">
            <a:xfrm>
              <a:off x="1763713" y="2246313"/>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7"/>
            <p:cNvSpPr>
              <a:spLocks/>
            </p:cNvSpPr>
            <p:nvPr/>
          </p:nvSpPr>
          <p:spPr bwMode="auto">
            <a:xfrm>
              <a:off x="2433638" y="2041525"/>
              <a:ext cx="101600" cy="63500"/>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8"/>
            <p:cNvSpPr>
              <a:spLocks/>
            </p:cNvSpPr>
            <p:nvPr/>
          </p:nvSpPr>
          <p:spPr bwMode="auto">
            <a:xfrm>
              <a:off x="1817688" y="2397125"/>
              <a:ext cx="101600" cy="63500"/>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9"/>
            <p:cNvSpPr>
              <a:spLocks/>
            </p:cNvSpPr>
            <p:nvPr/>
          </p:nvSpPr>
          <p:spPr bwMode="auto">
            <a:xfrm>
              <a:off x="2322513" y="1892300"/>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60"/>
            <p:cNvSpPr>
              <a:spLocks/>
            </p:cNvSpPr>
            <p:nvPr/>
          </p:nvSpPr>
          <p:spPr bwMode="auto">
            <a:xfrm>
              <a:off x="1966913" y="2508250"/>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61"/>
            <p:cNvSpPr>
              <a:spLocks/>
            </p:cNvSpPr>
            <p:nvPr/>
          </p:nvSpPr>
          <p:spPr bwMode="auto">
            <a:xfrm>
              <a:off x="2100263" y="1846263"/>
              <a:ext cx="28575" cy="112712"/>
            </a:xfrm>
            <a:custGeom>
              <a:avLst/>
              <a:gdLst>
                <a:gd name="T0" fmla="*/ 11 w 13"/>
                <a:gd name="T1" fmla="*/ 50 h 51"/>
                <a:gd name="T2" fmla="*/ 8 w 13"/>
                <a:gd name="T3" fmla="*/ 48 h 51"/>
                <a:gd name="T4" fmla="*/ 0 w 13"/>
                <a:gd name="T5" fmla="*/ 2 h 51"/>
                <a:gd name="T6" fmla="*/ 2 w 13"/>
                <a:gd name="T7" fmla="*/ 0 h 51"/>
                <a:gd name="T8" fmla="*/ 5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10" y="51"/>
                    <a:pt x="9" y="50"/>
                    <a:pt x="8" y="48"/>
                  </a:cubicBezTo>
                  <a:cubicBezTo>
                    <a:pt x="0" y="2"/>
                    <a:pt x="0" y="2"/>
                    <a:pt x="0" y="2"/>
                  </a:cubicBezTo>
                  <a:cubicBezTo>
                    <a:pt x="0" y="1"/>
                    <a:pt x="1" y="0"/>
                    <a:pt x="2" y="0"/>
                  </a:cubicBezTo>
                  <a:cubicBezTo>
                    <a:pt x="3" y="0"/>
                    <a:pt x="5" y="0"/>
                    <a:pt x="5"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62"/>
            <p:cNvSpPr>
              <a:spLocks/>
            </p:cNvSpPr>
            <p:nvPr/>
          </p:nvSpPr>
          <p:spPr bwMode="auto">
            <a:xfrm>
              <a:off x="2224088" y="2546350"/>
              <a:ext cx="28575" cy="112712"/>
            </a:xfrm>
            <a:custGeom>
              <a:avLst/>
              <a:gdLst>
                <a:gd name="T0" fmla="*/ 11 w 13"/>
                <a:gd name="T1" fmla="*/ 50 h 51"/>
                <a:gd name="T2" fmla="*/ 8 w 13"/>
                <a:gd name="T3" fmla="*/ 49 h 51"/>
                <a:gd name="T4" fmla="*/ 0 w 13"/>
                <a:gd name="T5" fmla="*/ 3 h 51"/>
                <a:gd name="T6" fmla="*/ 2 w 13"/>
                <a:gd name="T7" fmla="*/ 0 h 51"/>
                <a:gd name="T8" fmla="*/ 4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9" y="51"/>
                    <a:pt x="8" y="50"/>
                    <a:pt x="8" y="49"/>
                  </a:cubicBezTo>
                  <a:cubicBezTo>
                    <a:pt x="0" y="3"/>
                    <a:pt x="0" y="3"/>
                    <a:pt x="0" y="3"/>
                  </a:cubicBezTo>
                  <a:cubicBezTo>
                    <a:pt x="0" y="1"/>
                    <a:pt x="0" y="0"/>
                    <a:pt x="2" y="0"/>
                  </a:cubicBezTo>
                  <a:cubicBezTo>
                    <a:pt x="3" y="0"/>
                    <a:pt x="4" y="0"/>
                    <a:pt x="4"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3"/>
            <p:cNvSpPr>
              <a:spLocks/>
            </p:cNvSpPr>
            <p:nvPr/>
          </p:nvSpPr>
          <p:spPr bwMode="auto">
            <a:xfrm>
              <a:off x="1908175" y="1935163"/>
              <a:ext cx="77787" cy="88900"/>
            </a:xfrm>
            <a:custGeom>
              <a:avLst/>
              <a:gdLst>
                <a:gd name="T0" fmla="*/ 33 w 35"/>
                <a:gd name="T1" fmla="*/ 40 h 40"/>
                <a:gd name="T2" fmla="*/ 31 w 35"/>
                <a:gd name="T3" fmla="*/ 39 h 40"/>
                <a:gd name="T4" fmla="*/ 1 w 35"/>
                <a:gd name="T5" fmla="*/ 4 h 40"/>
                <a:gd name="T6" fmla="*/ 1 w 35"/>
                <a:gd name="T7" fmla="*/ 0 h 40"/>
                <a:gd name="T8" fmla="*/ 4 w 35"/>
                <a:gd name="T9" fmla="*/ 1 h 40"/>
                <a:gd name="T10" fmla="*/ 34 w 35"/>
                <a:gd name="T11" fmla="*/ 36 h 40"/>
                <a:gd name="T12" fmla="*/ 34 w 35"/>
                <a:gd name="T13" fmla="*/ 40 h 40"/>
                <a:gd name="T14" fmla="*/ 3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3" y="40"/>
                  </a:moveTo>
                  <a:cubicBezTo>
                    <a:pt x="32" y="40"/>
                    <a:pt x="31" y="40"/>
                    <a:pt x="31" y="39"/>
                  </a:cubicBezTo>
                  <a:cubicBezTo>
                    <a:pt x="1" y="4"/>
                    <a:pt x="1" y="4"/>
                    <a:pt x="1" y="4"/>
                  </a:cubicBezTo>
                  <a:cubicBezTo>
                    <a:pt x="0" y="3"/>
                    <a:pt x="0" y="1"/>
                    <a:pt x="1" y="0"/>
                  </a:cubicBezTo>
                  <a:cubicBezTo>
                    <a:pt x="2" y="0"/>
                    <a:pt x="4" y="0"/>
                    <a:pt x="4" y="1"/>
                  </a:cubicBezTo>
                  <a:cubicBezTo>
                    <a:pt x="34" y="36"/>
                    <a:pt x="34" y="36"/>
                    <a:pt x="34" y="36"/>
                  </a:cubicBezTo>
                  <a:cubicBezTo>
                    <a:pt x="35" y="37"/>
                    <a:pt x="35" y="39"/>
                    <a:pt x="34" y="40"/>
                  </a:cubicBezTo>
                  <a:cubicBezTo>
                    <a:pt x="34"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64"/>
            <p:cNvSpPr>
              <a:spLocks/>
            </p:cNvSpPr>
            <p:nvPr/>
          </p:nvSpPr>
          <p:spPr bwMode="auto">
            <a:xfrm>
              <a:off x="2366963" y="2479675"/>
              <a:ext cx="77787" cy="90487"/>
            </a:xfrm>
            <a:custGeom>
              <a:avLst/>
              <a:gdLst>
                <a:gd name="T0" fmla="*/ 33 w 35"/>
                <a:gd name="T1" fmla="*/ 40 h 41"/>
                <a:gd name="T2" fmla="*/ 30 w 35"/>
                <a:gd name="T3" fmla="*/ 40 h 41"/>
                <a:gd name="T4" fmla="*/ 0 w 35"/>
                <a:gd name="T5" fmla="*/ 4 h 41"/>
                <a:gd name="T6" fmla="*/ 1 w 35"/>
                <a:gd name="T7" fmla="*/ 0 h 41"/>
                <a:gd name="T8" fmla="*/ 4 w 35"/>
                <a:gd name="T9" fmla="*/ 1 h 41"/>
                <a:gd name="T10" fmla="*/ 34 w 35"/>
                <a:gd name="T11" fmla="*/ 37 h 41"/>
                <a:gd name="T12" fmla="*/ 34 w 35"/>
                <a:gd name="T13" fmla="*/ 40 h 41"/>
                <a:gd name="T14" fmla="*/ 3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3" y="40"/>
                  </a:moveTo>
                  <a:cubicBezTo>
                    <a:pt x="32" y="41"/>
                    <a:pt x="31" y="40"/>
                    <a:pt x="30" y="40"/>
                  </a:cubicBezTo>
                  <a:cubicBezTo>
                    <a:pt x="0" y="4"/>
                    <a:pt x="0" y="4"/>
                    <a:pt x="0" y="4"/>
                  </a:cubicBezTo>
                  <a:cubicBezTo>
                    <a:pt x="0" y="3"/>
                    <a:pt x="0" y="1"/>
                    <a:pt x="1" y="0"/>
                  </a:cubicBezTo>
                  <a:cubicBezTo>
                    <a:pt x="2" y="0"/>
                    <a:pt x="3" y="0"/>
                    <a:pt x="4" y="1"/>
                  </a:cubicBezTo>
                  <a:cubicBezTo>
                    <a:pt x="34" y="37"/>
                    <a:pt x="34" y="37"/>
                    <a:pt x="34" y="37"/>
                  </a:cubicBezTo>
                  <a:cubicBezTo>
                    <a:pt x="35" y="38"/>
                    <a:pt x="35" y="39"/>
                    <a:pt x="34" y="40"/>
                  </a:cubicBezTo>
                  <a:cubicBezTo>
                    <a:pt x="33"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65"/>
            <p:cNvSpPr>
              <a:spLocks/>
            </p:cNvSpPr>
            <p:nvPr/>
          </p:nvSpPr>
          <p:spPr bwMode="auto">
            <a:xfrm>
              <a:off x="1785938" y="2105025"/>
              <a:ext cx="111125" cy="47625"/>
            </a:xfrm>
            <a:custGeom>
              <a:avLst/>
              <a:gdLst>
                <a:gd name="T0" fmla="*/ 47 w 50"/>
                <a:gd name="T1" fmla="*/ 21 h 21"/>
                <a:gd name="T2" fmla="*/ 46 w 50"/>
                <a:gd name="T3" fmla="*/ 21 h 21"/>
                <a:gd name="T4" fmla="*/ 2 w 50"/>
                <a:gd name="T5" fmla="*/ 5 h 21"/>
                <a:gd name="T6" fmla="*/ 1 w 50"/>
                <a:gd name="T7" fmla="*/ 2 h 21"/>
                <a:gd name="T8" fmla="*/ 4 w 50"/>
                <a:gd name="T9" fmla="*/ 1 h 21"/>
                <a:gd name="T10" fmla="*/ 48 w 50"/>
                <a:gd name="T11" fmla="*/ 17 h 21"/>
                <a:gd name="T12" fmla="*/ 49 w 50"/>
                <a:gd name="T13" fmla="*/ 20 h 21"/>
                <a:gd name="T14" fmla="*/ 47 w 5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1">
                  <a:moveTo>
                    <a:pt x="47" y="21"/>
                  </a:moveTo>
                  <a:cubicBezTo>
                    <a:pt x="47" y="21"/>
                    <a:pt x="47" y="21"/>
                    <a:pt x="46" y="21"/>
                  </a:cubicBezTo>
                  <a:cubicBezTo>
                    <a:pt x="2" y="5"/>
                    <a:pt x="2" y="5"/>
                    <a:pt x="2" y="5"/>
                  </a:cubicBezTo>
                  <a:cubicBezTo>
                    <a:pt x="1" y="5"/>
                    <a:pt x="0" y="3"/>
                    <a:pt x="1" y="2"/>
                  </a:cubicBezTo>
                  <a:cubicBezTo>
                    <a:pt x="1" y="1"/>
                    <a:pt x="3" y="0"/>
                    <a:pt x="4" y="1"/>
                  </a:cubicBezTo>
                  <a:cubicBezTo>
                    <a:pt x="48" y="17"/>
                    <a:pt x="48" y="17"/>
                    <a:pt x="48" y="17"/>
                  </a:cubicBezTo>
                  <a:cubicBezTo>
                    <a:pt x="49" y="17"/>
                    <a:pt x="50" y="18"/>
                    <a:pt x="49" y="20"/>
                  </a:cubicBezTo>
                  <a:cubicBezTo>
                    <a:pt x="49" y="21"/>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66"/>
            <p:cNvSpPr>
              <a:spLocks/>
            </p:cNvSpPr>
            <p:nvPr/>
          </p:nvSpPr>
          <p:spPr bwMode="auto">
            <a:xfrm>
              <a:off x="2455863" y="2349500"/>
              <a:ext cx="107950" cy="47625"/>
            </a:xfrm>
            <a:custGeom>
              <a:avLst/>
              <a:gdLst>
                <a:gd name="T0" fmla="*/ 47 w 49"/>
                <a:gd name="T1" fmla="*/ 21 h 21"/>
                <a:gd name="T2" fmla="*/ 46 w 49"/>
                <a:gd name="T3" fmla="*/ 21 h 21"/>
                <a:gd name="T4" fmla="*/ 2 w 49"/>
                <a:gd name="T5" fmla="*/ 5 h 21"/>
                <a:gd name="T6" fmla="*/ 1 w 49"/>
                <a:gd name="T7" fmla="*/ 2 h 21"/>
                <a:gd name="T8" fmla="*/ 4 w 49"/>
                <a:gd name="T9" fmla="*/ 0 h 21"/>
                <a:gd name="T10" fmla="*/ 47 w 49"/>
                <a:gd name="T11" fmla="*/ 16 h 21"/>
                <a:gd name="T12" fmla="*/ 49 w 49"/>
                <a:gd name="T13" fmla="*/ 19 h 21"/>
                <a:gd name="T14" fmla="*/ 47 w 4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
                  <a:moveTo>
                    <a:pt x="47" y="21"/>
                  </a:moveTo>
                  <a:cubicBezTo>
                    <a:pt x="47" y="21"/>
                    <a:pt x="46" y="21"/>
                    <a:pt x="46" y="21"/>
                  </a:cubicBezTo>
                  <a:cubicBezTo>
                    <a:pt x="2" y="5"/>
                    <a:pt x="2" y="5"/>
                    <a:pt x="2" y="5"/>
                  </a:cubicBezTo>
                  <a:cubicBezTo>
                    <a:pt x="1" y="4"/>
                    <a:pt x="0" y="3"/>
                    <a:pt x="1" y="2"/>
                  </a:cubicBezTo>
                  <a:cubicBezTo>
                    <a:pt x="1" y="0"/>
                    <a:pt x="2" y="0"/>
                    <a:pt x="4" y="0"/>
                  </a:cubicBezTo>
                  <a:cubicBezTo>
                    <a:pt x="47" y="16"/>
                    <a:pt x="47" y="16"/>
                    <a:pt x="47" y="16"/>
                  </a:cubicBezTo>
                  <a:cubicBezTo>
                    <a:pt x="49" y="17"/>
                    <a:pt x="49" y="18"/>
                    <a:pt x="49" y="19"/>
                  </a:cubicBezTo>
                  <a:cubicBezTo>
                    <a:pt x="49" y="20"/>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67"/>
            <p:cNvSpPr>
              <a:spLocks/>
            </p:cNvSpPr>
            <p:nvPr/>
          </p:nvSpPr>
          <p:spPr bwMode="auto">
            <a:xfrm>
              <a:off x="2468563" y="2174875"/>
              <a:ext cx="114300" cy="28575"/>
            </a:xfrm>
            <a:custGeom>
              <a:avLst/>
              <a:gdLst>
                <a:gd name="T0" fmla="*/ 49 w 51"/>
                <a:gd name="T1" fmla="*/ 5 h 13"/>
                <a:gd name="T2" fmla="*/ 3 w 51"/>
                <a:gd name="T3" fmla="*/ 13 h 13"/>
                <a:gd name="T4" fmla="*/ 1 w 51"/>
                <a:gd name="T5" fmla="*/ 11 h 13"/>
                <a:gd name="T6" fmla="*/ 3 w 51"/>
                <a:gd name="T7" fmla="*/ 9 h 13"/>
                <a:gd name="T8" fmla="*/ 49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3"/>
                    <a:pt x="1" y="11"/>
                  </a:cubicBezTo>
                  <a:cubicBezTo>
                    <a:pt x="0" y="10"/>
                    <a:pt x="1" y="9"/>
                    <a:pt x="3" y="9"/>
                  </a:cubicBezTo>
                  <a:cubicBezTo>
                    <a:pt x="49" y="0"/>
                    <a:pt x="49" y="0"/>
                    <a:pt x="49" y="0"/>
                  </a:cubicBezTo>
                  <a:cubicBezTo>
                    <a:pt x="50" y="0"/>
                    <a:pt x="51" y="1"/>
                    <a:pt x="51" y="2"/>
                  </a:cubicBezTo>
                  <a:cubicBezTo>
                    <a:pt x="51" y="4"/>
                    <a:pt x="51" y="5"/>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68"/>
            <p:cNvSpPr>
              <a:spLocks/>
            </p:cNvSpPr>
            <p:nvPr/>
          </p:nvSpPr>
          <p:spPr bwMode="auto">
            <a:xfrm>
              <a:off x="1768475" y="2298700"/>
              <a:ext cx="114300" cy="28575"/>
            </a:xfrm>
            <a:custGeom>
              <a:avLst/>
              <a:gdLst>
                <a:gd name="T0" fmla="*/ 49 w 51"/>
                <a:gd name="T1" fmla="*/ 5 h 13"/>
                <a:gd name="T2" fmla="*/ 3 w 51"/>
                <a:gd name="T3" fmla="*/ 13 h 13"/>
                <a:gd name="T4" fmla="*/ 1 w 51"/>
                <a:gd name="T5" fmla="*/ 11 h 13"/>
                <a:gd name="T6" fmla="*/ 2 w 51"/>
                <a:gd name="T7" fmla="*/ 8 h 13"/>
                <a:gd name="T8" fmla="*/ 48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2"/>
                    <a:pt x="1" y="11"/>
                  </a:cubicBezTo>
                  <a:cubicBezTo>
                    <a:pt x="0" y="10"/>
                    <a:pt x="1" y="8"/>
                    <a:pt x="2" y="8"/>
                  </a:cubicBezTo>
                  <a:cubicBezTo>
                    <a:pt x="48" y="0"/>
                    <a:pt x="48" y="0"/>
                    <a:pt x="48" y="0"/>
                  </a:cubicBezTo>
                  <a:cubicBezTo>
                    <a:pt x="50" y="0"/>
                    <a:pt x="51" y="1"/>
                    <a:pt x="51" y="2"/>
                  </a:cubicBezTo>
                  <a:cubicBezTo>
                    <a:pt x="51" y="3"/>
                    <a:pt x="51" y="4"/>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69"/>
            <p:cNvSpPr>
              <a:spLocks/>
            </p:cNvSpPr>
            <p:nvPr/>
          </p:nvSpPr>
          <p:spPr bwMode="auto">
            <a:xfrm>
              <a:off x="2401888" y="1982788"/>
              <a:ext cx="92075" cy="77787"/>
            </a:xfrm>
            <a:custGeom>
              <a:avLst/>
              <a:gdLst>
                <a:gd name="T0" fmla="*/ 3 w 41"/>
                <a:gd name="T1" fmla="*/ 35 h 35"/>
                <a:gd name="T2" fmla="*/ 1 w 41"/>
                <a:gd name="T3" fmla="*/ 34 h 35"/>
                <a:gd name="T4" fmla="*/ 2 w 41"/>
                <a:gd name="T5" fmla="*/ 31 h 35"/>
                <a:gd name="T6" fmla="*/ 37 w 41"/>
                <a:gd name="T7" fmla="*/ 1 h 35"/>
                <a:gd name="T8" fmla="*/ 41 w 41"/>
                <a:gd name="T9" fmla="*/ 1 h 35"/>
                <a:gd name="T10" fmla="*/ 40 w 41"/>
                <a:gd name="T11" fmla="*/ 5 h 35"/>
                <a:gd name="T12" fmla="*/ 5 w 41"/>
                <a:gd name="T13" fmla="*/ 35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1" y="32"/>
                    <a:pt x="2" y="31"/>
                  </a:cubicBezTo>
                  <a:cubicBezTo>
                    <a:pt x="37" y="1"/>
                    <a:pt x="37" y="1"/>
                    <a:pt x="37" y="1"/>
                  </a:cubicBezTo>
                  <a:cubicBezTo>
                    <a:pt x="38" y="0"/>
                    <a:pt x="40" y="0"/>
                    <a:pt x="41" y="1"/>
                  </a:cubicBezTo>
                  <a:cubicBezTo>
                    <a:pt x="41" y="2"/>
                    <a:pt x="41" y="4"/>
                    <a:pt x="40" y="5"/>
                  </a:cubicBezTo>
                  <a:cubicBezTo>
                    <a:pt x="5" y="35"/>
                    <a:pt x="5" y="35"/>
                    <a:pt x="5" y="35"/>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70"/>
            <p:cNvSpPr>
              <a:spLocks/>
            </p:cNvSpPr>
            <p:nvPr/>
          </p:nvSpPr>
          <p:spPr bwMode="auto">
            <a:xfrm>
              <a:off x="1857375" y="2441575"/>
              <a:ext cx="92075" cy="77787"/>
            </a:xfrm>
            <a:custGeom>
              <a:avLst/>
              <a:gdLst>
                <a:gd name="T0" fmla="*/ 3 w 41"/>
                <a:gd name="T1" fmla="*/ 35 h 35"/>
                <a:gd name="T2" fmla="*/ 1 w 41"/>
                <a:gd name="T3" fmla="*/ 34 h 35"/>
                <a:gd name="T4" fmla="*/ 1 w 41"/>
                <a:gd name="T5" fmla="*/ 31 h 35"/>
                <a:gd name="T6" fmla="*/ 37 w 41"/>
                <a:gd name="T7" fmla="*/ 1 h 35"/>
                <a:gd name="T8" fmla="*/ 41 w 41"/>
                <a:gd name="T9" fmla="*/ 1 h 35"/>
                <a:gd name="T10" fmla="*/ 40 w 41"/>
                <a:gd name="T11" fmla="*/ 4 h 35"/>
                <a:gd name="T12" fmla="*/ 4 w 41"/>
                <a:gd name="T13" fmla="*/ 34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0" y="31"/>
                    <a:pt x="1" y="31"/>
                  </a:cubicBezTo>
                  <a:cubicBezTo>
                    <a:pt x="37" y="1"/>
                    <a:pt x="37" y="1"/>
                    <a:pt x="37" y="1"/>
                  </a:cubicBezTo>
                  <a:cubicBezTo>
                    <a:pt x="38" y="0"/>
                    <a:pt x="40" y="0"/>
                    <a:pt x="41" y="1"/>
                  </a:cubicBezTo>
                  <a:cubicBezTo>
                    <a:pt x="41" y="2"/>
                    <a:pt x="41" y="3"/>
                    <a:pt x="40" y="4"/>
                  </a:cubicBezTo>
                  <a:cubicBezTo>
                    <a:pt x="4" y="34"/>
                    <a:pt x="4" y="34"/>
                    <a:pt x="4" y="34"/>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71"/>
            <p:cNvSpPr>
              <a:spLocks/>
            </p:cNvSpPr>
            <p:nvPr/>
          </p:nvSpPr>
          <p:spPr bwMode="auto">
            <a:xfrm>
              <a:off x="2273300" y="1863725"/>
              <a:ext cx="49212" cy="107950"/>
            </a:xfrm>
            <a:custGeom>
              <a:avLst/>
              <a:gdLst>
                <a:gd name="T0" fmla="*/ 4 w 22"/>
                <a:gd name="T1" fmla="*/ 49 h 49"/>
                <a:gd name="T2" fmla="*/ 2 w 22"/>
                <a:gd name="T3" fmla="*/ 48 h 49"/>
                <a:gd name="T4" fmla="*/ 1 w 22"/>
                <a:gd name="T5" fmla="*/ 45 h 49"/>
                <a:gd name="T6" fmla="*/ 17 w 22"/>
                <a:gd name="T7" fmla="*/ 2 h 49"/>
                <a:gd name="T8" fmla="*/ 20 w 22"/>
                <a:gd name="T9" fmla="*/ 0 h 49"/>
                <a:gd name="T10" fmla="*/ 21 w 22"/>
                <a:gd name="T11" fmla="*/ 3 h 49"/>
                <a:gd name="T12" fmla="*/ 5 w 22"/>
                <a:gd name="T13" fmla="*/ 47 h 49"/>
                <a:gd name="T14" fmla="*/ 4 w 22"/>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9">
                  <a:moveTo>
                    <a:pt x="4" y="49"/>
                  </a:moveTo>
                  <a:cubicBezTo>
                    <a:pt x="3" y="49"/>
                    <a:pt x="3" y="49"/>
                    <a:pt x="2" y="48"/>
                  </a:cubicBezTo>
                  <a:cubicBezTo>
                    <a:pt x="1" y="48"/>
                    <a:pt x="0" y="47"/>
                    <a:pt x="1" y="45"/>
                  </a:cubicBezTo>
                  <a:cubicBezTo>
                    <a:pt x="17" y="2"/>
                    <a:pt x="17" y="2"/>
                    <a:pt x="17" y="2"/>
                  </a:cubicBezTo>
                  <a:cubicBezTo>
                    <a:pt x="17" y="0"/>
                    <a:pt x="19" y="0"/>
                    <a:pt x="20" y="0"/>
                  </a:cubicBezTo>
                  <a:cubicBezTo>
                    <a:pt x="21" y="1"/>
                    <a:pt x="22" y="2"/>
                    <a:pt x="21" y="3"/>
                  </a:cubicBezTo>
                  <a:cubicBezTo>
                    <a:pt x="5" y="47"/>
                    <a:pt x="5" y="47"/>
                    <a:pt x="5" y="47"/>
                  </a:cubicBezTo>
                  <a:cubicBezTo>
                    <a:pt x="5" y="48"/>
                    <a:pt x="4" y="48"/>
                    <a:pt x="4"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72"/>
            <p:cNvSpPr>
              <a:spLocks/>
            </p:cNvSpPr>
            <p:nvPr/>
          </p:nvSpPr>
          <p:spPr bwMode="auto">
            <a:xfrm>
              <a:off x="2030413" y="2530475"/>
              <a:ext cx="47625" cy="107950"/>
            </a:xfrm>
            <a:custGeom>
              <a:avLst/>
              <a:gdLst>
                <a:gd name="T0" fmla="*/ 3 w 21"/>
                <a:gd name="T1" fmla="*/ 49 h 49"/>
                <a:gd name="T2" fmla="*/ 2 w 21"/>
                <a:gd name="T3" fmla="*/ 49 h 49"/>
                <a:gd name="T4" fmla="*/ 0 w 21"/>
                <a:gd name="T5" fmla="*/ 46 h 49"/>
                <a:gd name="T6" fmla="*/ 16 w 21"/>
                <a:gd name="T7" fmla="*/ 2 h 49"/>
                <a:gd name="T8" fmla="*/ 19 w 21"/>
                <a:gd name="T9" fmla="*/ 1 h 49"/>
                <a:gd name="T10" fmla="*/ 21 w 21"/>
                <a:gd name="T11" fmla="*/ 4 h 49"/>
                <a:gd name="T12" fmla="*/ 5 w 21"/>
                <a:gd name="T13" fmla="*/ 48 h 49"/>
                <a:gd name="T14" fmla="*/ 3 w 21"/>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49">
                  <a:moveTo>
                    <a:pt x="3" y="49"/>
                  </a:moveTo>
                  <a:cubicBezTo>
                    <a:pt x="3" y="49"/>
                    <a:pt x="2" y="49"/>
                    <a:pt x="2" y="49"/>
                  </a:cubicBezTo>
                  <a:cubicBezTo>
                    <a:pt x="1" y="49"/>
                    <a:pt x="0" y="47"/>
                    <a:pt x="0" y="46"/>
                  </a:cubicBezTo>
                  <a:cubicBezTo>
                    <a:pt x="16" y="2"/>
                    <a:pt x="16" y="2"/>
                    <a:pt x="16" y="2"/>
                  </a:cubicBezTo>
                  <a:cubicBezTo>
                    <a:pt x="17" y="1"/>
                    <a:pt x="18" y="0"/>
                    <a:pt x="19" y="1"/>
                  </a:cubicBezTo>
                  <a:cubicBezTo>
                    <a:pt x="21" y="1"/>
                    <a:pt x="21" y="3"/>
                    <a:pt x="21" y="4"/>
                  </a:cubicBezTo>
                  <a:cubicBezTo>
                    <a:pt x="5" y="48"/>
                    <a:pt x="5" y="48"/>
                    <a:pt x="5" y="48"/>
                  </a:cubicBezTo>
                  <a:cubicBezTo>
                    <a:pt x="5" y="49"/>
                    <a:pt x="4" y="49"/>
                    <a:pt x="3"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73"/>
            <p:cNvSpPr>
              <a:spLocks/>
            </p:cNvSpPr>
            <p:nvPr/>
          </p:nvSpPr>
          <p:spPr bwMode="auto">
            <a:xfrm>
              <a:off x="2030413" y="1863725"/>
              <a:ext cx="47625" cy="107950"/>
            </a:xfrm>
            <a:custGeom>
              <a:avLst/>
              <a:gdLst>
                <a:gd name="T0" fmla="*/ 19 w 21"/>
                <a:gd name="T1" fmla="*/ 48 h 49"/>
                <a:gd name="T2" fmla="*/ 16 w 21"/>
                <a:gd name="T3" fmla="*/ 47 h 49"/>
                <a:gd name="T4" fmla="*/ 0 w 21"/>
                <a:gd name="T5" fmla="*/ 3 h 49"/>
                <a:gd name="T6" fmla="*/ 2 w 21"/>
                <a:gd name="T7" fmla="*/ 0 h 49"/>
                <a:gd name="T8" fmla="*/ 5 w 21"/>
                <a:gd name="T9" fmla="*/ 2 h 49"/>
                <a:gd name="T10" fmla="*/ 21 w 21"/>
                <a:gd name="T11" fmla="*/ 45 h 49"/>
                <a:gd name="T12" fmla="*/ 19 w 21"/>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19" y="48"/>
                  </a:moveTo>
                  <a:cubicBezTo>
                    <a:pt x="18" y="49"/>
                    <a:pt x="17" y="48"/>
                    <a:pt x="16" y="47"/>
                  </a:cubicBezTo>
                  <a:cubicBezTo>
                    <a:pt x="0" y="3"/>
                    <a:pt x="0" y="3"/>
                    <a:pt x="0" y="3"/>
                  </a:cubicBezTo>
                  <a:cubicBezTo>
                    <a:pt x="0" y="2"/>
                    <a:pt x="1" y="1"/>
                    <a:pt x="2" y="0"/>
                  </a:cubicBezTo>
                  <a:cubicBezTo>
                    <a:pt x="3" y="0"/>
                    <a:pt x="4" y="0"/>
                    <a:pt x="5" y="2"/>
                  </a:cubicBezTo>
                  <a:cubicBezTo>
                    <a:pt x="21" y="45"/>
                    <a:pt x="21" y="45"/>
                    <a:pt x="21" y="45"/>
                  </a:cubicBezTo>
                  <a:cubicBezTo>
                    <a:pt x="21" y="47"/>
                    <a:pt x="21" y="48"/>
                    <a:pt x="19"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74"/>
            <p:cNvSpPr>
              <a:spLocks/>
            </p:cNvSpPr>
            <p:nvPr/>
          </p:nvSpPr>
          <p:spPr bwMode="auto">
            <a:xfrm>
              <a:off x="2273300" y="2530475"/>
              <a:ext cx="49212" cy="111125"/>
            </a:xfrm>
            <a:custGeom>
              <a:avLst/>
              <a:gdLst>
                <a:gd name="T0" fmla="*/ 20 w 22"/>
                <a:gd name="T1" fmla="*/ 49 h 50"/>
                <a:gd name="T2" fmla="*/ 17 w 22"/>
                <a:gd name="T3" fmla="*/ 48 h 50"/>
                <a:gd name="T4" fmla="*/ 1 w 22"/>
                <a:gd name="T5" fmla="*/ 4 h 50"/>
                <a:gd name="T6" fmla="*/ 2 w 22"/>
                <a:gd name="T7" fmla="*/ 1 h 50"/>
                <a:gd name="T8" fmla="*/ 5 w 22"/>
                <a:gd name="T9" fmla="*/ 2 h 50"/>
                <a:gd name="T10" fmla="*/ 21 w 22"/>
                <a:gd name="T11" fmla="*/ 46 h 50"/>
                <a:gd name="T12" fmla="*/ 20 w 22"/>
                <a:gd name="T13" fmla="*/ 49 h 50"/>
              </a:gdLst>
              <a:ahLst/>
              <a:cxnLst>
                <a:cxn ang="0">
                  <a:pos x="T0" y="T1"/>
                </a:cxn>
                <a:cxn ang="0">
                  <a:pos x="T2" y="T3"/>
                </a:cxn>
                <a:cxn ang="0">
                  <a:pos x="T4" y="T5"/>
                </a:cxn>
                <a:cxn ang="0">
                  <a:pos x="T6" y="T7"/>
                </a:cxn>
                <a:cxn ang="0">
                  <a:pos x="T8" y="T9"/>
                </a:cxn>
                <a:cxn ang="0">
                  <a:pos x="T10" y="T11"/>
                </a:cxn>
                <a:cxn ang="0">
                  <a:pos x="T12" y="T13"/>
                </a:cxn>
              </a:cxnLst>
              <a:rect l="0" t="0" r="r" b="b"/>
              <a:pathLst>
                <a:path w="22" h="50">
                  <a:moveTo>
                    <a:pt x="20" y="49"/>
                  </a:moveTo>
                  <a:cubicBezTo>
                    <a:pt x="19" y="50"/>
                    <a:pt x="17" y="49"/>
                    <a:pt x="17" y="48"/>
                  </a:cubicBezTo>
                  <a:cubicBezTo>
                    <a:pt x="1" y="4"/>
                    <a:pt x="1" y="4"/>
                    <a:pt x="1" y="4"/>
                  </a:cubicBezTo>
                  <a:cubicBezTo>
                    <a:pt x="0" y="3"/>
                    <a:pt x="1" y="1"/>
                    <a:pt x="2" y="1"/>
                  </a:cubicBezTo>
                  <a:cubicBezTo>
                    <a:pt x="4" y="0"/>
                    <a:pt x="5" y="1"/>
                    <a:pt x="5" y="2"/>
                  </a:cubicBezTo>
                  <a:cubicBezTo>
                    <a:pt x="21" y="46"/>
                    <a:pt x="21" y="46"/>
                    <a:pt x="21" y="46"/>
                  </a:cubicBezTo>
                  <a:cubicBezTo>
                    <a:pt x="22" y="47"/>
                    <a:pt x="21" y="49"/>
                    <a:pt x="20"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75"/>
            <p:cNvSpPr>
              <a:spLocks/>
            </p:cNvSpPr>
            <p:nvPr/>
          </p:nvSpPr>
          <p:spPr bwMode="auto">
            <a:xfrm>
              <a:off x="1857375" y="1982788"/>
              <a:ext cx="92075" cy="77787"/>
            </a:xfrm>
            <a:custGeom>
              <a:avLst/>
              <a:gdLst>
                <a:gd name="T0" fmla="*/ 40 w 41"/>
                <a:gd name="T1" fmla="*/ 35 h 35"/>
                <a:gd name="T2" fmla="*/ 37 w 41"/>
                <a:gd name="T3" fmla="*/ 35 h 35"/>
                <a:gd name="T4" fmla="*/ 1 w 41"/>
                <a:gd name="T5" fmla="*/ 5 h 35"/>
                <a:gd name="T6" fmla="*/ 1 w 41"/>
                <a:gd name="T7" fmla="*/ 1 h 35"/>
                <a:gd name="T8" fmla="*/ 4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5"/>
                  </a:cubicBezTo>
                  <a:cubicBezTo>
                    <a:pt x="1" y="5"/>
                    <a:pt x="1" y="5"/>
                    <a:pt x="1" y="5"/>
                  </a:cubicBezTo>
                  <a:cubicBezTo>
                    <a:pt x="0" y="4"/>
                    <a:pt x="0" y="2"/>
                    <a:pt x="1" y="1"/>
                  </a:cubicBezTo>
                  <a:cubicBezTo>
                    <a:pt x="2" y="0"/>
                    <a:pt x="3" y="0"/>
                    <a:pt x="4" y="1"/>
                  </a:cubicBezTo>
                  <a:cubicBezTo>
                    <a:pt x="40" y="31"/>
                    <a:pt x="40" y="31"/>
                    <a:pt x="40" y="31"/>
                  </a:cubicBezTo>
                  <a:cubicBezTo>
                    <a:pt x="41" y="32"/>
                    <a:pt x="41" y="33"/>
                    <a:pt x="41" y="34"/>
                  </a:cubicBezTo>
                  <a:cubicBezTo>
                    <a:pt x="40" y="35"/>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76"/>
            <p:cNvSpPr>
              <a:spLocks/>
            </p:cNvSpPr>
            <p:nvPr/>
          </p:nvSpPr>
          <p:spPr bwMode="auto">
            <a:xfrm>
              <a:off x="2401888" y="2441575"/>
              <a:ext cx="92075" cy="77787"/>
            </a:xfrm>
            <a:custGeom>
              <a:avLst/>
              <a:gdLst>
                <a:gd name="T0" fmla="*/ 40 w 41"/>
                <a:gd name="T1" fmla="*/ 35 h 35"/>
                <a:gd name="T2" fmla="*/ 37 w 41"/>
                <a:gd name="T3" fmla="*/ 34 h 35"/>
                <a:gd name="T4" fmla="*/ 2 w 41"/>
                <a:gd name="T5" fmla="*/ 4 h 35"/>
                <a:gd name="T6" fmla="*/ 1 w 41"/>
                <a:gd name="T7" fmla="*/ 1 h 35"/>
                <a:gd name="T8" fmla="*/ 5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4"/>
                  </a:cubicBezTo>
                  <a:cubicBezTo>
                    <a:pt x="2" y="4"/>
                    <a:pt x="2" y="4"/>
                    <a:pt x="2" y="4"/>
                  </a:cubicBezTo>
                  <a:cubicBezTo>
                    <a:pt x="1" y="3"/>
                    <a:pt x="0" y="2"/>
                    <a:pt x="1" y="1"/>
                  </a:cubicBezTo>
                  <a:cubicBezTo>
                    <a:pt x="2" y="0"/>
                    <a:pt x="4" y="0"/>
                    <a:pt x="5" y="1"/>
                  </a:cubicBezTo>
                  <a:cubicBezTo>
                    <a:pt x="40" y="31"/>
                    <a:pt x="40" y="31"/>
                    <a:pt x="40" y="31"/>
                  </a:cubicBezTo>
                  <a:cubicBezTo>
                    <a:pt x="41" y="31"/>
                    <a:pt x="41" y="33"/>
                    <a:pt x="41" y="34"/>
                  </a:cubicBezTo>
                  <a:cubicBezTo>
                    <a:pt x="40" y="34"/>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77"/>
            <p:cNvSpPr>
              <a:spLocks/>
            </p:cNvSpPr>
            <p:nvPr/>
          </p:nvSpPr>
          <p:spPr bwMode="auto">
            <a:xfrm>
              <a:off x="1768475" y="2174875"/>
              <a:ext cx="114300" cy="28575"/>
            </a:xfrm>
            <a:custGeom>
              <a:avLst/>
              <a:gdLst>
                <a:gd name="T0" fmla="*/ 50 w 51"/>
                <a:gd name="T1" fmla="*/ 13 h 13"/>
                <a:gd name="T2" fmla="*/ 48 w 51"/>
                <a:gd name="T3" fmla="*/ 13 h 13"/>
                <a:gd name="T4" fmla="*/ 2 w 51"/>
                <a:gd name="T5" fmla="*/ 5 h 13"/>
                <a:gd name="T6" fmla="*/ 1 w 51"/>
                <a:gd name="T7" fmla="*/ 2 h 13"/>
                <a:gd name="T8" fmla="*/ 3 w 51"/>
                <a:gd name="T9" fmla="*/ 0 h 13"/>
                <a:gd name="T10" fmla="*/ 49 w 51"/>
                <a:gd name="T11" fmla="*/ 9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8" y="13"/>
                  </a:cubicBezTo>
                  <a:cubicBezTo>
                    <a:pt x="2" y="5"/>
                    <a:pt x="2" y="5"/>
                    <a:pt x="2" y="5"/>
                  </a:cubicBezTo>
                  <a:cubicBezTo>
                    <a:pt x="1" y="5"/>
                    <a:pt x="0" y="4"/>
                    <a:pt x="1" y="2"/>
                  </a:cubicBezTo>
                  <a:cubicBezTo>
                    <a:pt x="1" y="1"/>
                    <a:pt x="2" y="0"/>
                    <a:pt x="3" y="0"/>
                  </a:cubicBezTo>
                  <a:cubicBezTo>
                    <a:pt x="49" y="9"/>
                    <a:pt x="49" y="9"/>
                    <a:pt x="49" y="9"/>
                  </a:cubicBezTo>
                  <a:cubicBezTo>
                    <a:pt x="51" y="9"/>
                    <a:pt x="51" y="10"/>
                    <a:pt x="51" y="11"/>
                  </a:cubicBezTo>
                  <a:cubicBezTo>
                    <a:pt x="51" y="12"/>
                    <a:pt x="50" y="13"/>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78"/>
            <p:cNvSpPr>
              <a:spLocks/>
            </p:cNvSpPr>
            <p:nvPr/>
          </p:nvSpPr>
          <p:spPr bwMode="auto">
            <a:xfrm>
              <a:off x="2468563" y="2298700"/>
              <a:ext cx="114300" cy="28575"/>
            </a:xfrm>
            <a:custGeom>
              <a:avLst/>
              <a:gdLst>
                <a:gd name="T0" fmla="*/ 50 w 51"/>
                <a:gd name="T1" fmla="*/ 13 h 13"/>
                <a:gd name="T2" fmla="*/ 49 w 51"/>
                <a:gd name="T3" fmla="*/ 13 h 13"/>
                <a:gd name="T4" fmla="*/ 3 w 51"/>
                <a:gd name="T5" fmla="*/ 5 h 13"/>
                <a:gd name="T6" fmla="*/ 1 w 51"/>
                <a:gd name="T7" fmla="*/ 2 h 13"/>
                <a:gd name="T8" fmla="*/ 3 w 51"/>
                <a:gd name="T9" fmla="*/ 0 h 13"/>
                <a:gd name="T10" fmla="*/ 49 w 51"/>
                <a:gd name="T11" fmla="*/ 8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9" y="13"/>
                  </a:cubicBezTo>
                  <a:cubicBezTo>
                    <a:pt x="3" y="5"/>
                    <a:pt x="3" y="5"/>
                    <a:pt x="3" y="5"/>
                  </a:cubicBezTo>
                  <a:cubicBezTo>
                    <a:pt x="1" y="4"/>
                    <a:pt x="0" y="3"/>
                    <a:pt x="1" y="2"/>
                  </a:cubicBezTo>
                  <a:cubicBezTo>
                    <a:pt x="1" y="1"/>
                    <a:pt x="2" y="0"/>
                    <a:pt x="3" y="0"/>
                  </a:cubicBezTo>
                  <a:cubicBezTo>
                    <a:pt x="49" y="8"/>
                    <a:pt x="49" y="8"/>
                    <a:pt x="49" y="8"/>
                  </a:cubicBezTo>
                  <a:cubicBezTo>
                    <a:pt x="51" y="8"/>
                    <a:pt x="51" y="10"/>
                    <a:pt x="51" y="11"/>
                  </a:cubicBezTo>
                  <a:cubicBezTo>
                    <a:pt x="51" y="12"/>
                    <a:pt x="51" y="12"/>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79"/>
            <p:cNvSpPr>
              <a:spLocks/>
            </p:cNvSpPr>
            <p:nvPr/>
          </p:nvSpPr>
          <p:spPr bwMode="auto">
            <a:xfrm>
              <a:off x="2455863" y="2105025"/>
              <a:ext cx="107950" cy="49212"/>
            </a:xfrm>
            <a:custGeom>
              <a:avLst/>
              <a:gdLst>
                <a:gd name="T0" fmla="*/ 47 w 49"/>
                <a:gd name="T1" fmla="*/ 5 h 22"/>
                <a:gd name="T2" fmla="*/ 4 w 49"/>
                <a:gd name="T3" fmla="*/ 21 h 22"/>
                <a:gd name="T4" fmla="*/ 1 w 49"/>
                <a:gd name="T5" fmla="*/ 20 h 22"/>
                <a:gd name="T6" fmla="*/ 2 w 49"/>
                <a:gd name="T7" fmla="*/ 17 h 22"/>
                <a:gd name="T8" fmla="*/ 46 w 49"/>
                <a:gd name="T9" fmla="*/ 1 h 22"/>
                <a:gd name="T10" fmla="*/ 49 w 49"/>
                <a:gd name="T11" fmla="*/ 2 h 22"/>
                <a:gd name="T12" fmla="*/ 47 w 49"/>
                <a:gd name="T13" fmla="*/ 5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7" y="5"/>
                  </a:moveTo>
                  <a:cubicBezTo>
                    <a:pt x="4" y="21"/>
                    <a:pt x="4" y="21"/>
                    <a:pt x="4" y="21"/>
                  </a:cubicBezTo>
                  <a:cubicBezTo>
                    <a:pt x="2" y="22"/>
                    <a:pt x="1" y="21"/>
                    <a:pt x="1" y="20"/>
                  </a:cubicBezTo>
                  <a:cubicBezTo>
                    <a:pt x="0" y="18"/>
                    <a:pt x="1" y="17"/>
                    <a:pt x="2" y="17"/>
                  </a:cubicBezTo>
                  <a:cubicBezTo>
                    <a:pt x="46" y="1"/>
                    <a:pt x="46" y="1"/>
                    <a:pt x="46" y="1"/>
                  </a:cubicBezTo>
                  <a:cubicBezTo>
                    <a:pt x="47" y="0"/>
                    <a:pt x="48" y="1"/>
                    <a:pt x="49" y="2"/>
                  </a:cubicBezTo>
                  <a:cubicBezTo>
                    <a:pt x="49" y="3"/>
                    <a:pt x="49" y="5"/>
                    <a:pt x="47"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80"/>
            <p:cNvSpPr>
              <a:spLocks/>
            </p:cNvSpPr>
            <p:nvPr/>
          </p:nvSpPr>
          <p:spPr bwMode="auto">
            <a:xfrm>
              <a:off x="1785938" y="2349500"/>
              <a:ext cx="111125" cy="47625"/>
            </a:xfrm>
            <a:custGeom>
              <a:avLst/>
              <a:gdLst>
                <a:gd name="T0" fmla="*/ 48 w 50"/>
                <a:gd name="T1" fmla="*/ 5 h 21"/>
                <a:gd name="T2" fmla="*/ 4 w 50"/>
                <a:gd name="T3" fmla="*/ 21 h 21"/>
                <a:gd name="T4" fmla="*/ 1 w 50"/>
                <a:gd name="T5" fmla="*/ 19 h 21"/>
                <a:gd name="T6" fmla="*/ 2 w 50"/>
                <a:gd name="T7" fmla="*/ 16 h 21"/>
                <a:gd name="T8" fmla="*/ 46 w 50"/>
                <a:gd name="T9" fmla="*/ 0 h 21"/>
                <a:gd name="T10" fmla="*/ 49 w 50"/>
                <a:gd name="T11" fmla="*/ 2 h 21"/>
                <a:gd name="T12" fmla="*/ 48 w 50"/>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50" h="21">
                  <a:moveTo>
                    <a:pt x="48" y="5"/>
                  </a:moveTo>
                  <a:cubicBezTo>
                    <a:pt x="4" y="21"/>
                    <a:pt x="4" y="21"/>
                    <a:pt x="4" y="21"/>
                  </a:cubicBezTo>
                  <a:cubicBezTo>
                    <a:pt x="3" y="21"/>
                    <a:pt x="1" y="20"/>
                    <a:pt x="1" y="19"/>
                  </a:cubicBezTo>
                  <a:cubicBezTo>
                    <a:pt x="0" y="18"/>
                    <a:pt x="1" y="17"/>
                    <a:pt x="2" y="16"/>
                  </a:cubicBezTo>
                  <a:cubicBezTo>
                    <a:pt x="46" y="0"/>
                    <a:pt x="46" y="0"/>
                    <a:pt x="46" y="0"/>
                  </a:cubicBezTo>
                  <a:cubicBezTo>
                    <a:pt x="47" y="0"/>
                    <a:pt x="49" y="0"/>
                    <a:pt x="49" y="2"/>
                  </a:cubicBezTo>
                  <a:cubicBezTo>
                    <a:pt x="50" y="3"/>
                    <a:pt x="49" y="4"/>
                    <a:pt x="48"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81"/>
            <p:cNvSpPr>
              <a:spLocks/>
            </p:cNvSpPr>
            <p:nvPr/>
          </p:nvSpPr>
          <p:spPr bwMode="auto">
            <a:xfrm>
              <a:off x="2366963" y="1935163"/>
              <a:ext cx="77787" cy="88900"/>
            </a:xfrm>
            <a:custGeom>
              <a:avLst/>
              <a:gdLst>
                <a:gd name="T0" fmla="*/ 3 w 35"/>
                <a:gd name="T1" fmla="*/ 40 h 40"/>
                <a:gd name="T2" fmla="*/ 1 w 35"/>
                <a:gd name="T3" fmla="*/ 40 h 40"/>
                <a:gd name="T4" fmla="*/ 0 w 35"/>
                <a:gd name="T5" fmla="*/ 36 h 40"/>
                <a:gd name="T6" fmla="*/ 30 w 35"/>
                <a:gd name="T7" fmla="*/ 1 h 40"/>
                <a:gd name="T8" fmla="*/ 34 w 35"/>
                <a:gd name="T9" fmla="*/ 0 h 40"/>
                <a:gd name="T10" fmla="*/ 34 w 35"/>
                <a:gd name="T11" fmla="*/ 4 h 40"/>
                <a:gd name="T12" fmla="*/ 4 w 35"/>
                <a:gd name="T13" fmla="*/ 39 h 40"/>
                <a:gd name="T14" fmla="*/ 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 y="40"/>
                  </a:moveTo>
                  <a:cubicBezTo>
                    <a:pt x="2" y="40"/>
                    <a:pt x="1" y="40"/>
                    <a:pt x="1" y="40"/>
                  </a:cubicBezTo>
                  <a:cubicBezTo>
                    <a:pt x="0" y="39"/>
                    <a:pt x="0" y="37"/>
                    <a:pt x="0" y="36"/>
                  </a:cubicBezTo>
                  <a:cubicBezTo>
                    <a:pt x="30" y="1"/>
                    <a:pt x="30" y="1"/>
                    <a:pt x="30" y="1"/>
                  </a:cubicBezTo>
                  <a:cubicBezTo>
                    <a:pt x="31" y="0"/>
                    <a:pt x="33" y="0"/>
                    <a:pt x="34" y="0"/>
                  </a:cubicBezTo>
                  <a:cubicBezTo>
                    <a:pt x="35" y="1"/>
                    <a:pt x="35" y="3"/>
                    <a:pt x="34" y="4"/>
                  </a:cubicBezTo>
                  <a:cubicBezTo>
                    <a:pt x="4" y="39"/>
                    <a:pt x="4" y="39"/>
                    <a:pt x="4" y="39"/>
                  </a:cubicBezTo>
                  <a:cubicBezTo>
                    <a:pt x="4" y="40"/>
                    <a:pt x="3"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82"/>
            <p:cNvSpPr>
              <a:spLocks/>
            </p:cNvSpPr>
            <p:nvPr/>
          </p:nvSpPr>
          <p:spPr bwMode="auto">
            <a:xfrm>
              <a:off x="1908175" y="2479675"/>
              <a:ext cx="77787" cy="90487"/>
            </a:xfrm>
            <a:custGeom>
              <a:avLst/>
              <a:gdLst>
                <a:gd name="T0" fmla="*/ 3 w 35"/>
                <a:gd name="T1" fmla="*/ 40 h 41"/>
                <a:gd name="T2" fmla="*/ 1 w 35"/>
                <a:gd name="T3" fmla="*/ 40 h 41"/>
                <a:gd name="T4" fmla="*/ 1 w 35"/>
                <a:gd name="T5" fmla="*/ 37 h 41"/>
                <a:gd name="T6" fmla="*/ 31 w 35"/>
                <a:gd name="T7" fmla="*/ 1 h 41"/>
                <a:gd name="T8" fmla="*/ 34 w 35"/>
                <a:gd name="T9" fmla="*/ 0 h 41"/>
                <a:gd name="T10" fmla="*/ 34 w 35"/>
                <a:gd name="T11" fmla="*/ 4 h 41"/>
                <a:gd name="T12" fmla="*/ 4 w 35"/>
                <a:gd name="T13" fmla="*/ 40 h 41"/>
                <a:gd name="T14" fmla="*/ 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 y="40"/>
                  </a:moveTo>
                  <a:cubicBezTo>
                    <a:pt x="3" y="41"/>
                    <a:pt x="2" y="40"/>
                    <a:pt x="1" y="40"/>
                  </a:cubicBezTo>
                  <a:cubicBezTo>
                    <a:pt x="0" y="39"/>
                    <a:pt x="0" y="38"/>
                    <a:pt x="1" y="37"/>
                  </a:cubicBezTo>
                  <a:cubicBezTo>
                    <a:pt x="31" y="1"/>
                    <a:pt x="31" y="1"/>
                    <a:pt x="31" y="1"/>
                  </a:cubicBezTo>
                  <a:cubicBezTo>
                    <a:pt x="32" y="0"/>
                    <a:pt x="33" y="0"/>
                    <a:pt x="34" y="0"/>
                  </a:cubicBezTo>
                  <a:cubicBezTo>
                    <a:pt x="35" y="1"/>
                    <a:pt x="35" y="3"/>
                    <a:pt x="34" y="4"/>
                  </a:cubicBezTo>
                  <a:cubicBezTo>
                    <a:pt x="4" y="40"/>
                    <a:pt x="4" y="40"/>
                    <a:pt x="4" y="40"/>
                  </a:cubicBezTo>
                  <a:cubicBezTo>
                    <a:pt x="4" y="40"/>
                    <a:pt x="4"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83"/>
            <p:cNvSpPr>
              <a:spLocks/>
            </p:cNvSpPr>
            <p:nvPr/>
          </p:nvSpPr>
          <p:spPr bwMode="auto">
            <a:xfrm>
              <a:off x="2224088" y="1846263"/>
              <a:ext cx="28575" cy="111125"/>
            </a:xfrm>
            <a:custGeom>
              <a:avLst/>
              <a:gdLst>
                <a:gd name="T0" fmla="*/ 3 w 13"/>
                <a:gd name="T1" fmla="*/ 50 h 50"/>
                <a:gd name="T2" fmla="*/ 2 w 13"/>
                <a:gd name="T3" fmla="*/ 50 h 50"/>
                <a:gd name="T4" fmla="*/ 0 w 13"/>
                <a:gd name="T5" fmla="*/ 48 h 50"/>
                <a:gd name="T6" fmla="*/ 8 w 13"/>
                <a:gd name="T7" fmla="*/ 2 h 50"/>
                <a:gd name="T8" fmla="*/ 11 w 13"/>
                <a:gd name="T9" fmla="*/ 0 h 50"/>
                <a:gd name="T10" fmla="*/ 13 w 13"/>
                <a:gd name="T11" fmla="*/ 2 h 50"/>
                <a:gd name="T12" fmla="*/ 4 w 13"/>
                <a:gd name="T13" fmla="*/ 48 h 50"/>
                <a:gd name="T14" fmla="*/ 3 w 13"/>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0">
                  <a:moveTo>
                    <a:pt x="3" y="50"/>
                  </a:moveTo>
                  <a:cubicBezTo>
                    <a:pt x="3" y="50"/>
                    <a:pt x="2" y="50"/>
                    <a:pt x="2" y="50"/>
                  </a:cubicBezTo>
                  <a:cubicBezTo>
                    <a:pt x="0" y="50"/>
                    <a:pt x="0" y="49"/>
                    <a:pt x="0" y="48"/>
                  </a:cubicBezTo>
                  <a:cubicBezTo>
                    <a:pt x="8" y="2"/>
                    <a:pt x="8" y="2"/>
                    <a:pt x="8" y="2"/>
                  </a:cubicBezTo>
                  <a:cubicBezTo>
                    <a:pt x="8" y="0"/>
                    <a:pt x="9" y="0"/>
                    <a:pt x="11" y="0"/>
                  </a:cubicBezTo>
                  <a:cubicBezTo>
                    <a:pt x="12" y="0"/>
                    <a:pt x="13" y="1"/>
                    <a:pt x="13" y="2"/>
                  </a:cubicBezTo>
                  <a:cubicBezTo>
                    <a:pt x="4" y="48"/>
                    <a:pt x="4" y="48"/>
                    <a:pt x="4" y="48"/>
                  </a:cubicBezTo>
                  <a:cubicBezTo>
                    <a:pt x="4"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84"/>
            <p:cNvSpPr>
              <a:spLocks/>
            </p:cNvSpPr>
            <p:nvPr/>
          </p:nvSpPr>
          <p:spPr bwMode="auto">
            <a:xfrm>
              <a:off x="2100263" y="2546350"/>
              <a:ext cx="28575" cy="112712"/>
            </a:xfrm>
            <a:custGeom>
              <a:avLst/>
              <a:gdLst>
                <a:gd name="T0" fmla="*/ 3 w 13"/>
                <a:gd name="T1" fmla="*/ 50 h 51"/>
                <a:gd name="T2" fmla="*/ 2 w 13"/>
                <a:gd name="T3" fmla="*/ 50 h 51"/>
                <a:gd name="T4" fmla="*/ 0 w 13"/>
                <a:gd name="T5" fmla="*/ 48 h 51"/>
                <a:gd name="T6" fmla="*/ 8 w 13"/>
                <a:gd name="T7" fmla="*/ 2 h 51"/>
                <a:gd name="T8" fmla="*/ 11 w 13"/>
                <a:gd name="T9" fmla="*/ 0 h 51"/>
                <a:gd name="T10" fmla="*/ 13 w 13"/>
                <a:gd name="T11" fmla="*/ 3 h 51"/>
                <a:gd name="T12" fmla="*/ 5 w 13"/>
                <a:gd name="T13" fmla="*/ 49 h 51"/>
                <a:gd name="T14" fmla="*/ 3 w 13"/>
                <a:gd name="T15" fmla="*/ 5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1">
                  <a:moveTo>
                    <a:pt x="3" y="50"/>
                  </a:moveTo>
                  <a:cubicBezTo>
                    <a:pt x="3" y="51"/>
                    <a:pt x="3" y="51"/>
                    <a:pt x="2" y="50"/>
                  </a:cubicBezTo>
                  <a:cubicBezTo>
                    <a:pt x="1" y="50"/>
                    <a:pt x="0" y="49"/>
                    <a:pt x="0" y="48"/>
                  </a:cubicBezTo>
                  <a:cubicBezTo>
                    <a:pt x="8" y="2"/>
                    <a:pt x="8" y="2"/>
                    <a:pt x="8" y="2"/>
                  </a:cubicBezTo>
                  <a:cubicBezTo>
                    <a:pt x="9" y="0"/>
                    <a:pt x="10" y="0"/>
                    <a:pt x="11" y="0"/>
                  </a:cubicBezTo>
                  <a:cubicBezTo>
                    <a:pt x="12" y="0"/>
                    <a:pt x="13" y="1"/>
                    <a:pt x="13" y="3"/>
                  </a:cubicBezTo>
                  <a:cubicBezTo>
                    <a:pt x="5" y="49"/>
                    <a:pt x="5" y="49"/>
                    <a:pt x="5" y="49"/>
                  </a:cubicBezTo>
                  <a:cubicBezTo>
                    <a:pt x="5"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85"/>
            <p:cNvSpPr>
              <a:spLocks/>
            </p:cNvSpPr>
            <p:nvPr/>
          </p:nvSpPr>
          <p:spPr bwMode="auto">
            <a:xfrm>
              <a:off x="2108200" y="1863725"/>
              <a:ext cx="252412" cy="452437"/>
            </a:xfrm>
            <a:custGeom>
              <a:avLst/>
              <a:gdLst>
                <a:gd name="T0" fmla="*/ 50 w 113"/>
                <a:gd name="T1" fmla="*/ 158 h 204"/>
                <a:gd name="T2" fmla="*/ 113 w 113"/>
                <a:gd name="T3" fmla="*/ 4 h 204"/>
                <a:gd name="T4" fmla="*/ 105 w 113"/>
                <a:gd name="T5" fmla="*/ 0 h 204"/>
                <a:gd name="T6" fmla="*/ 28 w 113"/>
                <a:gd name="T7" fmla="*/ 148 h 204"/>
                <a:gd name="T8" fmla="*/ 6 w 113"/>
                <a:gd name="T9" fmla="*/ 163 h 204"/>
                <a:gd name="T10" fmla="*/ 18 w 113"/>
                <a:gd name="T11" fmla="*/ 198 h 204"/>
                <a:gd name="T12" fmla="*/ 53 w 113"/>
                <a:gd name="T13" fmla="*/ 185 h 204"/>
                <a:gd name="T14" fmla="*/ 50 w 113"/>
                <a:gd name="T15" fmla="*/ 158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04">
                  <a:moveTo>
                    <a:pt x="50" y="158"/>
                  </a:moveTo>
                  <a:cubicBezTo>
                    <a:pt x="113" y="4"/>
                    <a:pt x="113" y="4"/>
                    <a:pt x="113" y="4"/>
                  </a:cubicBezTo>
                  <a:cubicBezTo>
                    <a:pt x="105" y="0"/>
                    <a:pt x="105" y="0"/>
                    <a:pt x="105" y="0"/>
                  </a:cubicBezTo>
                  <a:cubicBezTo>
                    <a:pt x="28" y="148"/>
                    <a:pt x="28" y="148"/>
                    <a:pt x="28" y="148"/>
                  </a:cubicBezTo>
                  <a:cubicBezTo>
                    <a:pt x="19" y="148"/>
                    <a:pt x="10" y="154"/>
                    <a:pt x="6" y="163"/>
                  </a:cubicBezTo>
                  <a:cubicBezTo>
                    <a:pt x="0" y="176"/>
                    <a:pt x="5" y="192"/>
                    <a:pt x="18" y="198"/>
                  </a:cubicBezTo>
                  <a:cubicBezTo>
                    <a:pt x="32" y="204"/>
                    <a:pt x="47" y="198"/>
                    <a:pt x="53" y="185"/>
                  </a:cubicBezTo>
                  <a:cubicBezTo>
                    <a:pt x="57" y="176"/>
                    <a:pt x="56" y="166"/>
                    <a:pt x="50" y="15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67" name="Picture 66"/>
          <p:cNvPicPr>
            <a:picLocks noChangeAspect="1"/>
          </p:cNvPicPr>
          <p:nvPr/>
        </p:nvPicPr>
        <p:blipFill rotWithShape="1">
          <a:blip r:embed="rId5" cstate="screen">
            <a:extLst>
              <a:ext uri="{28A0092B-C50C-407E-A947-70E740481C1C}">
                <a14:useLocalDpi xmlns:a14="http://schemas.microsoft.com/office/drawing/2010/main"/>
              </a:ext>
            </a:extLst>
          </a:blip>
          <a:srcRect t="18902" b="18598"/>
          <a:stretch/>
        </p:blipFill>
        <p:spPr>
          <a:xfrm>
            <a:off x="6268372" y="2425795"/>
            <a:ext cx="2789821" cy="1743638"/>
          </a:xfrm>
          <a:prstGeom prst="rect">
            <a:avLst/>
          </a:prstGeom>
        </p:spPr>
      </p:pic>
      <p:sp>
        <p:nvSpPr>
          <p:cNvPr id="69" name="Rectangle 68"/>
          <p:cNvSpPr/>
          <p:nvPr/>
        </p:nvSpPr>
        <p:spPr bwMode="auto">
          <a:xfrm>
            <a:off x="244452" y="4416484"/>
            <a:ext cx="2895600" cy="103981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marL="0" marR="0" lvl="0" indent="0" algn="ctr" defTabSz="932742" rtl="0" eaLnBrk="1" fontAlgn="base" latinLnBrk="0" hangingPunct="1">
              <a:lnSpc>
                <a:spcPct val="90000"/>
              </a:lnSpc>
              <a:spcBef>
                <a:spcPct val="0"/>
              </a:spcBef>
              <a:spcAft>
                <a:spcPts val="600"/>
              </a:spcAft>
              <a:buClrTx/>
              <a:buSzTx/>
              <a:buFontTx/>
              <a:buNone/>
              <a:tabLst/>
              <a:defRPr/>
            </a:pPr>
            <a:r>
              <a:rPr lang="en-US" sz="2000">
                <a:solidFill>
                  <a:schemeClr val="tx1"/>
                </a:solidFill>
                <a:latin typeface="+mj-lt"/>
                <a:cs typeface="Segoe UI Semilight" panose="020B0402040204020203" pitchFamily="34" charset="0"/>
              </a:rPr>
              <a:t>Hit the ground running </a:t>
            </a:r>
          </a:p>
        </p:txBody>
      </p:sp>
      <p:sp>
        <p:nvSpPr>
          <p:cNvPr id="72" name="Rectangle 71"/>
          <p:cNvSpPr/>
          <p:nvPr/>
        </p:nvSpPr>
        <p:spPr bwMode="auto">
          <a:xfrm>
            <a:off x="3249671" y="4416484"/>
            <a:ext cx="2895600" cy="103981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marL="0" marR="0" lvl="0" indent="0" algn="ctr" defTabSz="932742" rtl="0" eaLnBrk="1" fontAlgn="base" latinLnBrk="0" hangingPunct="1">
              <a:lnSpc>
                <a:spcPct val="90000"/>
              </a:lnSpc>
              <a:spcBef>
                <a:spcPct val="0"/>
              </a:spcBef>
              <a:spcAft>
                <a:spcPts val="600"/>
              </a:spcAft>
              <a:buClrTx/>
              <a:buSzTx/>
              <a:buFontTx/>
              <a:buNone/>
              <a:tabLst/>
              <a:defRPr/>
            </a:pPr>
            <a:r>
              <a:rPr lang="en-US" sz="2000">
                <a:solidFill>
                  <a:schemeClr val="tx1"/>
                </a:solidFill>
                <a:latin typeface="+mj-lt"/>
                <a:cs typeface="Segoe UI Semilight" panose="020B0402040204020203" pitchFamily="34" charset="0"/>
              </a:rPr>
              <a:t>Understand impacts on IT service delivery</a:t>
            </a:r>
          </a:p>
        </p:txBody>
      </p:sp>
      <p:sp>
        <p:nvSpPr>
          <p:cNvPr id="75" name="Rectangle 74"/>
          <p:cNvSpPr/>
          <p:nvPr/>
        </p:nvSpPr>
        <p:spPr bwMode="auto">
          <a:xfrm>
            <a:off x="6215482" y="4416484"/>
            <a:ext cx="2895600" cy="103981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marL="0" marR="0" lvl="0" indent="0" algn="ctr" defTabSz="932742" rtl="0" eaLnBrk="1" fontAlgn="base" latinLnBrk="0" hangingPunct="1">
              <a:lnSpc>
                <a:spcPct val="90000"/>
              </a:lnSpc>
              <a:spcBef>
                <a:spcPct val="0"/>
              </a:spcBef>
              <a:spcAft>
                <a:spcPts val="600"/>
              </a:spcAft>
              <a:buClrTx/>
              <a:buSzTx/>
              <a:buFontTx/>
              <a:buNone/>
              <a:tabLst/>
              <a:defRPr/>
            </a:pPr>
            <a:r>
              <a:rPr lang="en-US" sz="2000">
                <a:solidFill>
                  <a:schemeClr val="tx1"/>
                </a:solidFill>
                <a:latin typeface="+mj-lt"/>
                <a:cs typeface="Segoe UI Semilight" panose="020B0402040204020203" pitchFamily="34" charset="0"/>
              </a:rPr>
              <a:t>Prepare your IT teams</a:t>
            </a:r>
          </a:p>
        </p:txBody>
      </p:sp>
      <p:sp>
        <p:nvSpPr>
          <p:cNvPr id="81" name="Rectangle 80"/>
          <p:cNvSpPr/>
          <p:nvPr/>
        </p:nvSpPr>
        <p:spPr>
          <a:xfrm>
            <a:off x="-30163" y="5783262"/>
            <a:ext cx="12436475" cy="923330"/>
          </a:xfrm>
          <a:prstGeom prst="rect">
            <a:avLst/>
          </a:prstGeom>
        </p:spPr>
        <p:txBody>
          <a:bodyPr wrap="square">
            <a:spAutoFit/>
          </a:bodyPr>
          <a:lstStyle/>
          <a:p>
            <a:pPr algn="ctr">
              <a:defRPr/>
            </a:pPr>
            <a:r>
              <a:rPr lang="en-US" sz="2700" b="1" dirty="0">
                <a:solidFill>
                  <a:srgbClr val="0078D7"/>
                </a:solidFill>
              </a:rPr>
              <a:t>The Azure Stack Development Kit allows you to start </a:t>
            </a:r>
          </a:p>
          <a:p>
            <a:pPr algn="ctr">
              <a:defRPr/>
            </a:pPr>
            <a:r>
              <a:rPr lang="en-US" sz="2700" b="1" dirty="0">
                <a:solidFill>
                  <a:srgbClr val="0078D7"/>
                </a:solidFill>
              </a:rPr>
              <a:t>preparing your organization for new operating models now</a:t>
            </a:r>
          </a:p>
        </p:txBody>
      </p:sp>
      <p:sp>
        <p:nvSpPr>
          <p:cNvPr id="85" name="Rectangle 84"/>
          <p:cNvSpPr/>
          <p:nvPr/>
        </p:nvSpPr>
        <p:spPr bwMode="auto">
          <a:xfrm>
            <a:off x="9243203" y="4416484"/>
            <a:ext cx="2895600" cy="103981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marL="0" marR="0" lvl="0" indent="0" algn="ctr" defTabSz="932742" rtl="0" eaLnBrk="1" fontAlgn="base" latinLnBrk="0" hangingPunct="1">
              <a:lnSpc>
                <a:spcPct val="90000"/>
              </a:lnSpc>
              <a:spcBef>
                <a:spcPct val="0"/>
              </a:spcBef>
              <a:spcAft>
                <a:spcPts val="600"/>
              </a:spcAft>
              <a:buClrTx/>
              <a:buSzTx/>
              <a:buFontTx/>
              <a:buNone/>
              <a:tabLst/>
              <a:defRPr/>
            </a:pPr>
            <a:r>
              <a:rPr lang="en-US" sz="2000">
                <a:solidFill>
                  <a:schemeClr val="tx1"/>
                </a:solidFill>
                <a:latin typeface="+mj-lt"/>
                <a:cs typeface="Segoe UI Semilight" panose="020B0402040204020203" pitchFamily="34" charset="0"/>
              </a:rPr>
              <a:t>Experience new capabilities in a dev environment</a:t>
            </a:r>
          </a:p>
        </p:txBody>
      </p:sp>
      <p:cxnSp>
        <p:nvCxnSpPr>
          <p:cNvPr id="77" name="Straight Connector 76"/>
          <p:cNvCxnSpPr/>
          <p:nvPr/>
        </p:nvCxnSpPr>
        <p:spPr>
          <a:xfrm>
            <a:off x="1006452" y="4335915"/>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11671" y="4335915"/>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977482" y="4335915"/>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005203" y="4335915"/>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68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1"/>
          <p:cNvSpPr>
            <a:spLocks noChangeAspect="1"/>
          </p:cNvSpPr>
          <p:nvPr/>
        </p:nvSpPr>
        <p:spPr bwMode="auto">
          <a:xfrm>
            <a:off x="9910191" y="1337549"/>
            <a:ext cx="2122696" cy="117562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3"/>
          </a:solidFill>
          <a:ln w="12700">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solidFill>
                  <a:srgbClr val="505050"/>
                </a:solidFill>
              </a:rPr>
              <a:t>Who should be interested?</a:t>
            </a:r>
          </a:p>
        </p:txBody>
      </p:sp>
      <p:sp>
        <p:nvSpPr>
          <p:cNvPr id="3" name="Text Placeholder 2"/>
          <p:cNvSpPr>
            <a:spLocks noGrp="1"/>
          </p:cNvSpPr>
          <p:nvPr>
            <p:ph type="body" sz="quarter" idx="10"/>
          </p:nvPr>
        </p:nvSpPr>
        <p:spPr>
          <a:xfrm>
            <a:off x="274638" y="1212850"/>
            <a:ext cx="6175411" cy="3207032"/>
          </a:xfrm>
        </p:spPr>
        <p:txBody>
          <a:bodyPr/>
          <a:lstStyle/>
          <a:p>
            <a:r>
              <a:rPr lang="en-US" sz="2800" dirty="0">
                <a:solidFill>
                  <a:srgbClr val="0078D7"/>
                </a:solidFill>
              </a:rPr>
              <a:t>Azure Stack Development Kit is targeted for the following:</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An Azure-consistent cloud experience</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Demonstrating Azure Stack Hub and services/applications on Azure Stack Hub</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“Kicking the tires” of Azure/Azure Stack Hub production (dev/test)</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Developing hybrid and/or modern applications </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The cloud administrator for Azure Stack Hub</a:t>
            </a:r>
          </a:p>
        </p:txBody>
      </p:sp>
      <p:grpSp>
        <p:nvGrpSpPr>
          <p:cNvPr id="24" name="STACK CLOUD"/>
          <p:cNvGrpSpPr>
            <a:grpSpLocks noChangeAspect="1"/>
          </p:cNvGrpSpPr>
          <p:nvPr/>
        </p:nvGrpSpPr>
        <p:grpSpPr>
          <a:xfrm>
            <a:off x="6765122" y="1808065"/>
            <a:ext cx="5055242" cy="2705745"/>
            <a:chOff x="4436367" y="3732457"/>
            <a:chExt cx="4771410" cy="2553828"/>
          </a:xfrm>
        </p:grpSpPr>
        <p:sp>
          <p:nvSpPr>
            <p:cNvPr id="25" name="Freeform: Shape 24"/>
            <p:cNvSpPr/>
            <p:nvPr/>
          </p:nvSpPr>
          <p:spPr>
            <a:xfrm>
              <a:off x="4630628" y="5312662"/>
              <a:ext cx="4279766" cy="973623"/>
            </a:xfrm>
            <a:custGeom>
              <a:avLst/>
              <a:gdLst>
                <a:gd name="connsiteX0" fmla="*/ 1648052 w 4279766"/>
                <a:gd name="connsiteY0" fmla="*/ 0 h 973623"/>
                <a:gd name="connsiteX1" fmla="*/ 1942418 w 4279766"/>
                <a:gd name="connsiteY1" fmla="*/ 121930 h 973623"/>
                <a:gd name="connsiteX2" fmla="*/ 1984468 w 4279766"/>
                <a:gd name="connsiteY2" fmla="*/ 172895 h 973623"/>
                <a:gd name="connsiteX3" fmla="*/ 2015493 w 4279766"/>
                <a:gd name="connsiteY3" fmla="*/ 147297 h 973623"/>
                <a:gd name="connsiteX4" fmla="*/ 2268064 w 4279766"/>
                <a:gd name="connsiteY4" fmla="*/ 70147 h 973623"/>
                <a:gd name="connsiteX5" fmla="*/ 2642653 w 4279766"/>
                <a:gd name="connsiteY5" fmla="*/ 269314 h 973623"/>
                <a:gd name="connsiteX6" fmla="*/ 2669934 w 4279766"/>
                <a:gd name="connsiteY6" fmla="*/ 319577 h 973623"/>
                <a:gd name="connsiteX7" fmla="*/ 2671151 w 4279766"/>
                <a:gd name="connsiteY7" fmla="*/ 317386 h 973623"/>
                <a:gd name="connsiteX8" fmla="*/ 2966302 w 4279766"/>
                <a:gd name="connsiteY8" fmla="*/ 164038 h 973623"/>
                <a:gd name="connsiteX9" fmla="*/ 3104850 w 4279766"/>
                <a:gd name="connsiteY9" fmla="*/ 191371 h 973623"/>
                <a:gd name="connsiteX10" fmla="*/ 3156647 w 4279766"/>
                <a:gd name="connsiteY10" fmla="*/ 218844 h 973623"/>
                <a:gd name="connsiteX11" fmla="*/ 3195764 w 4279766"/>
                <a:gd name="connsiteY11" fmla="*/ 172515 h 973623"/>
                <a:gd name="connsiteX12" fmla="*/ 3447452 w 4279766"/>
                <a:gd name="connsiteY12" fmla="*/ 70642 h 973623"/>
                <a:gd name="connsiteX13" fmla="*/ 3646461 w 4279766"/>
                <a:gd name="connsiteY13" fmla="*/ 130043 h 973623"/>
                <a:gd name="connsiteX14" fmla="*/ 3675019 w 4279766"/>
                <a:gd name="connsiteY14" fmla="*/ 153067 h 973623"/>
                <a:gd name="connsiteX15" fmla="*/ 3695318 w 4279766"/>
                <a:gd name="connsiteY15" fmla="*/ 129589 h 973623"/>
                <a:gd name="connsiteX16" fmla="*/ 3937404 w 4279766"/>
                <a:gd name="connsiteY16" fmla="*/ 33896 h 973623"/>
                <a:gd name="connsiteX17" fmla="*/ 4279766 w 4279766"/>
                <a:gd name="connsiteY17" fmla="*/ 360612 h 973623"/>
                <a:gd name="connsiteX18" fmla="*/ 3937404 w 4279766"/>
                <a:gd name="connsiteY18" fmla="*/ 687328 h 973623"/>
                <a:gd name="connsiteX19" fmla="*/ 3745986 w 4279766"/>
                <a:gd name="connsiteY19" fmla="*/ 631530 h 973623"/>
                <a:gd name="connsiteX20" fmla="*/ 3734517 w 4279766"/>
                <a:gd name="connsiteY20" fmla="*/ 622500 h 973623"/>
                <a:gd name="connsiteX21" fmla="*/ 3699140 w 4279766"/>
                <a:gd name="connsiteY21" fmla="*/ 664400 h 973623"/>
                <a:gd name="connsiteX22" fmla="*/ 3447452 w 4279766"/>
                <a:gd name="connsiteY22" fmla="*/ 766272 h 973623"/>
                <a:gd name="connsiteX23" fmla="*/ 3308904 w 4279766"/>
                <a:gd name="connsiteY23" fmla="*/ 738939 h 973623"/>
                <a:gd name="connsiteX24" fmla="*/ 3257107 w 4279766"/>
                <a:gd name="connsiteY24" fmla="*/ 711467 h 973623"/>
                <a:gd name="connsiteX25" fmla="*/ 3217990 w 4279766"/>
                <a:gd name="connsiteY25" fmla="*/ 757796 h 973623"/>
                <a:gd name="connsiteX26" fmla="*/ 2966302 w 4279766"/>
                <a:gd name="connsiteY26" fmla="*/ 859668 h 973623"/>
                <a:gd name="connsiteX27" fmla="*/ 2714615 w 4279766"/>
                <a:gd name="connsiteY27" fmla="*/ 757796 h 973623"/>
                <a:gd name="connsiteX28" fmla="*/ 2676316 w 4279766"/>
                <a:gd name="connsiteY28" fmla="*/ 712436 h 973623"/>
                <a:gd name="connsiteX29" fmla="*/ 2642653 w 4279766"/>
                <a:gd name="connsiteY29" fmla="*/ 774456 h 973623"/>
                <a:gd name="connsiteX30" fmla="*/ 2268064 w 4279766"/>
                <a:gd name="connsiteY30" fmla="*/ 973623 h 973623"/>
                <a:gd name="connsiteX31" fmla="*/ 1893476 w 4279766"/>
                <a:gd name="connsiteY31" fmla="*/ 774456 h 973623"/>
                <a:gd name="connsiteX32" fmla="*/ 1884699 w 4279766"/>
                <a:gd name="connsiteY32" fmla="*/ 758285 h 973623"/>
                <a:gd name="connsiteX33" fmla="*/ 1880807 w 4279766"/>
                <a:gd name="connsiteY33" fmla="*/ 761495 h 973623"/>
                <a:gd name="connsiteX34" fmla="*/ 1648052 w 4279766"/>
                <a:gd name="connsiteY34" fmla="*/ 832592 h 973623"/>
                <a:gd name="connsiteX35" fmla="*/ 1415297 w 4279766"/>
                <a:gd name="connsiteY35" fmla="*/ 761495 h 973623"/>
                <a:gd name="connsiteX36" fmla="*/ 1371316 w 4279766"/>
                <a:gd name="connsiteY36" fmla="*/ 725208 h 973623"/>
                <a:gd name="connsiteX37" fmla="*/ 1349541 w 4279766"/>
                <a:gd name="connsiteY37" fmla="*/ 751599 h 973623"/>
                <a:gd name="connsiteX38" fmla="*/ 1045162 w 4279766"/>
                <a:gd name="connsiteY38" fmla="*/ 877677 h 973623"/>
                <a:gd name="connsiteX39" fmla="*/ 688220 w 4279766"/>
                <a:gd name="connsiteY39" fmla="*/ 687893 h 973623"/>
                <a:gd name="connsiteX40" fmla="*/ 658389 w 4279766"/>
                <a:gd name="connsiteY40" fmla="*/ 632933 h 973623"/>
                <a:gd name="connsiteX41" fmla="*/ 636552 w 4279766"/>
                <a:gd name="connsiteY41" fmla="*/ 644785 h 973623"/>
                <a:gd name="connsiteX42" fmla="*/ 520141 w 4279766"/>
                <a:gd name="connsiteY42" fmla="*/ 668287 h 973623"/>
                <a:gd name="connsiteX43" fmla="*/ 308666 w 4279766"/>
                <a:gd name="connsiteY43" fmla="*/ 580692 h 973623"/>
                <a:gd name="connsiteX44" fmla="*/ 305632 w 4279766"/>
                <a:gd name="connsiteY44" fmla="*/ 577014 h 973623"/>
                <a:gd name="connsiteX45" fmla="*/ 265207 w 4279766"/>
                <a:gd name="connsiteY45" fmla="*/ 589563 h 973623"/>
                <a:gd name="connsiteX46" fmla="*/ 220724 w 4279766"/>
                <a:gd name="connsiteY46" fmla="*/ 594047 h 973623"/>
                <a:gd name="connsiteX47" fmla="*/ 0 w 4279766"/>
                <a:gd name="connsiteY47" fmla="*/ 373323 h 973623"/>
                <a:gd name="connsiteX48" fmla="*/ 220724 w 4279766"/>
                <a:gd name="connsiteY48" fmla="*/ 152599 h 973623"/>
                <a:gd name="connsiteX49" fmla="*/ 265207 w 4279766"/>
                <a:gd name="connsiteY49" fmla="*/ 157083 h 973623"/>
                <a:gd name="connsiteX50" fmla="*/ 300238 w 4279766"/>
                <a:gd name="connsiteY50" fmla="*/ 167958 h 973623"/>
                <a:gd name="connsiteX51" fmla="*/ 308666 w 4279766"/>
                <a:gd name="connsiteY51" fmla="*/ 157743 h 973623"/>
                <a:gd name="connsiteX52" fmla="*/ 520141 w 4279766"/>
                <a:gd name="connsiteY52" fmla="*/ 70147 h 973623"/>
                <a:gd name="connsiteX53" fmla="*/ 687354 w 4279766"/>
                <a:gd name="connsiteY53" fmla="*/ 121224 h 973623"/>
                <a:gd name="connsiteX54" fmla="*/ 729754 w 4279766"/>
                <a:gd name="connsiteY54" fmla="*/ 156207 h 973623"/>
                <a:gd name="connsiteX55" fmla="*/ 740783 w 4279766"/>
                <a:gd name="connsiteY55" fmla="*/ 142841 h 973623"/>
                <a:gd name="connsiteX56" fmla="*/ 1045162 w 4279766"/>
                <a:gd name="connsiteY56" fmla="*/ 16763 h 973623"/>
                <a:gd name="connsiteX57" fmla="*/ 1285834 w 4279766"/>
                <a:gd name="connsiteY57" fmla="*/ 90278 h 973623"/>
                <a:gd name="connsiteX58" fmla="*/ 1341742 w 4279766"/>
                <a:gd name="connsiteY58" fmla="*/ 136406 h 973623"/>
                <a:gd name="connsiteX59" fmla="*/ 1353686 w 4279766"/>
                <a:gd name="connsiteY59" fmla="*/ 121930 h 973623"/>
                <a:gd name="connsiteX60" fmla="*/ 1648052 w 4279766"/>
                <a:gd name="connsiteY60" fmla="*/ 0 h 97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79766" h="973623">
                  <a:moveTo>
                    <a:pt x="1648052" y="0"/>
                  </a:moveTo>
                  <a:cubicBezTo>
                    <a:pt x="1763009" y="0"/>
                    <a:pt x="1867083" y="46596"/>
                    <a:pt x="1942418" y="121930"/>
                  </a:cubicBezTo>
                  <a:lnTo>
                    <a:pt x="1984468" y="172895"/>
                  </a:lnTo>
                  <a:lnTo>
                    <a:pt x="2015493" y="147297"/>
                  </a:lnTo>
                  <a:cubicBezTo>
                    <a:pt x="2087591" y="98589"/>
                    <a:pt x="2174506" y="70147"/>
                    <a:pt x="2268064" y="70147"/>
                  </a:cubicBezTo>
                  <a:cubicBezTo>
                    <a:pt x="2423994" y="70147"/>
                    <a:pt x="2561472" y="149151"/>
                    <a:pt x="2642653" y="269314"/>
                  </a:cubicBezTo>
                  <a:lnTo>
                    <a:pt x="2669934" y="319577"/>
                  </a:lnTo>
                  <a:lnTo>
                    <a:pt x="2671151" y="317386"/>
                  </a:lnTo>
                  <a:cubicBezTo>
                    <a:pt x="2735116" y="224867"/>
                    <a:pt x="2843440" y="164038"/>
                    <a:pt x="2966302" y="164038"/>
                  </a:cubicBezTo>
                  <a:cubicBezTo>
                    <a:pt x="3015447" y="164038"/>
                    <a:pt x="3062266" y="173771"/>
                    <a:pt x="3104850" y="191371"/>
                  </a:cubicBezTo>
                  <a:lnTo>
                    <a:pt x="3156647" y="218844"/>
                  </a:lnTo>
                  <a:lnTo>
                    <a:pt x="3195764" y="172515"/>
                  </a:lnTo>
                  <a:cubicBezTo>
                    <a:pt x="3260177" y="109573"/>
                    <a:pt x="3349162" y="70642"/>
                    <a:pt x="3447452" y="70642"/>
                  </a:cubicBezTo>
                  <a:cubicBezTo>
                    <a:pt x="3521170" y="70642"/>
                    <a:pt x="3589653" y="92541"/>
                    <a:pt x="3646461" y="130043"/>
                  </a:cubicBezTo>
                  <a:lnTo>
                    <a:pt x="3675019" y="153067"/>
                  </a:lnTo>
                  <a:lnTo>
                    <a:pt x="3695318" y="129589"/>
                  </a:lnTo>
                  <a:cubicBezTo>
                    <a:pt x="3757273" y="70465"/>
                    <a:pt x="3842864" y="33896"/>
                    <a:pt x="3937404" y="33896"/>
                  </a:cubicBezTo>
                  <a:cubicBezTo>
                    <a:pt x="4126485" y="33896"/>
                    <a:pt x="4279766" y="180172"/>
                    <a:pt x="4279766" y="360612"/>
                  </a:cubicBezTo>
                  <a:cubicBezTo>
                    <a:pt x="4279766" y="541052"/>
                    <a:pt x="4126485" y="687328"/>
                    <a:pt x="3937404" y="687328"/>
                  </a:cubicBezTo>
                  <a:cubicBezTo>
                    <a:pt x="3866499" y="687328"/>
                    <a:pt x="3800628" y="666758"/>
                    <a:pt x="3745986" y="631530"/>
                  </a:cubicBezTo>
                  <a:lnTo>
                    <a:pt x="3734517" y="622500"/>
                  </a:lnTo>
                  <a:lnTo>
                    <a:pt x="3699140" y="664400"/>
                  </a:lnTo>
                  <a:cubicBezTo>
                    <a:pt x="3634727" y="727342"/>
                    <a:pt x="3545742" y="766272"/>
                    <a:pt x="3447452" y="766272"/>
                  </a:cubicBezTo>
                  <a:cubicBezTo>
                    <a:pt x="3398307" y="766272"/>
                    <a:pt x="3351488" y="756540"/>
                    <a:pt x="3308904" y="738939"/>
                  </a:cubicBezTo>
                  <a:lnTo>
                    <a:pt x="3257107" y="711467"/>
                  </a:lnTo>
                  <a:lnTo>
                    <a:pt x="3217990" y="757796"/>
                  </a:lnTo>
                  <a:cubicBezTo>
                    <a:pt x="3153577" y="820738"/>
                    <a:pt x="3064592" y="859668"/>
                    <a:pt x="2966302" y="859668"/>
                  </a:cubicBezTo>
                  <a:cubicBezTo>
                    <a:pt x="2868012" y="859668"/>
                    <a:pt x="2779027" y="820738"/>
                    <a:pt x="2714615" y="757796"/>
                  </a:cubicBezTo>
                  <a:lnTo>
                    <a:pt x="2676316" y="712436"/>
                  </a:lnTo>
                  <a:lnTo>
                    <a:pt x="2642653" y="774456"/>
                  </a:lnTo>
                  <a:cubicBezTo>
                    <a:pt x="2561472" y="894619"/>
                    <a:pt x="2423994" y="973623"/>
                    <a:pt x="2268064" y="973623"/>
                  </a:cubicBezTo>
                  <a:cubicBezTo>
                    <a:pt x="2112134" y="973623"/>
                    <a:pt x="1974657" y="894619"/>
                    <a:pt x="1893476" y="774456"/>
                  </a:cubicBezTo>
                  <a:lnTo>
                    <a:pt x="1884699" y="758285"/>
                  </a:lnTo>
                  <a:lnTo>
                    <a:pt x="1880807" y="761495"/>
                  </a:lnTo>
                  <a:cubicBezTo>
                    <a:pt x="1814366" y="806382"/>
                    <a:pt x="1734270" y="832592"/>
                    <a:pt x="1648052" y="832592"/>
                  </a:cubicBezTo>
                  <a:cubicBezTo>
                    <a:pt x="1561834" y="832592"/>
                    <a:pt x="1481738" y="806382"/>
                    <a:pt x="1415297" y="761495"/>
                  </a:cubicBezTo>
                  <a:lnTo>
                    <a:pt x="1371316" y="725208"/>
                  </a:lnTo>
                  <a:lnTo>
                    <a:pt x="1349541" y="751599"/>
                  </a:lnTo>
                  <a:cubicBezTo>
                    <a:pt x="1271644" y="829497"/>
                    <a:pt x="1164029" y="877677"/>
                    <a:pt x="1045162" y="877677"/>
                  </a:cubicBezTo>
                  <a:cubicBezTo>
                    <a:pt x="896577" y="877677"/>
                    <a:pt x="765576" y="802395"/>
                    <a:pt x="688220" y="687893"/>
                  </a:cubicBezTo>
                  <a:lnTo>
                    <a:pt x="658389" y="632933"/>
                  </a:lnTo>
                  <a:lnTo>
                    <a:pt x="636552" y="644785"/>
                  </a:lnTo>
                  <a:cubicBezTo>
                    <a:pt x="600772" y="659919"/>
                    <a:pt x="561434" y="668287"/>
                    <a:pt x="520141" y="668287"/>
                  </a:cubicBezTo>
                  <a:cubicBezTo>
                    <a:pt x="437555" y="668287"/>
                    <a:pt x="362787" y="634813"/>
                    <a:pt x="308666" y="580692"/>
                  </a:cubicBezTo>
                  <a:lnTo>
                    <a:pt x="305632" y="577014"/>
                  </a:lnTo>
                  <a:lnTo>
                    <a:pt x="265207" y="589563"/>
                  </a:lnTo>
                  <a:cubicBezTo>
                    <a:pt x="250839" y="592503"/>
                    <a:pt x="235962" y="594047"/>
                    <a:pt x="220724" y="594047"/>
                  </a:cubicBezTo>
                  <a:cubicBezTo>
                    <a:pt x="98822" y="594047"/>
                    <a:pt x="0" y="495225"/>
                    <a:pt x="0" y="373323"/>
                  </a:cubicBezTo>
                  <a:cubicBezTo>
                    <a:pt x="0" y="251421"/>
                    <a:pt x="98822" y="152599"/>
                    <a:pt x="220724" y="152599"/>
                  </a:cubicBezTo>
                  <a:cubicBezTo>
                    <a:pt x="235962" y="152599"/>
                    <a:pt x="250839" y="154143"/>
                    <a:pt x="265207" y="157083"/>
                  </a:cubicBezTo>
                  <a:lnTo>
                    <a:pt x="300238" y="167958"/>
                  </a:lnTo>
                  <a:lnTo>
                    <a:pt x="308666" y="157743"/>
                  </a:lnTo>
                  <a:cubicBezTo>
                    <a:pt x="362787" y="103622"/>
                    <a:pt x="437555" y="70147"/>
                    <a:pt x="520141" y="70147"/>
                  </a:cubicBezTo>
                  <a:cubicBezTo>
                    <a:pt x="582080" y="70147"/>
                    <a:pt x="639622" y="88977"/>
                    <a:pt x="687354" y="121224"/>
                  </a:cubicBezTo>
                  <a:lnTo>
                    <a:pt x="729754" y="156207"/>
                  </a:lnTo>
                  <a:lnTo>
                    <a:pt x="740783" y="142841"/>
                  </a:lnTo>
                  <a:cubicBezTo>
                    <a:pt x="818680" y="64944"/>
                    <a:pt x="926294" y="16763"/>
                    <a:pt x="1045162" y="16763"/>
                  </a:cubicBezTo>
                  <a:cubicBezTo>
                    <a:pt x="1134312" y="16763"/>
                    <a:pt x="1217133" y="43865"/>
                    <a:pt x="1285834" y="90278"/>
                  </a:cubicBezTo>
                  <a:lnTo>
                    <a:pt x="1341742" y="136406"/>
                  </a:lnTo>
                  <a:lnTo>
                    <a:pt x="1353686" y="121930"/>
                  </a:lnTo>
                  <a:cubicBezTo>
                    <a:pt x="1429021" y="46596"/>
                    <a:pt x="1533095" y="0"/>
                    <a:pt x="1648052" y="0"/>
                  </a:cubicBezTo>
                  <a:close/>
                </a:path>
              </a:pathLst>
            </a:custGeom>
            <a:solidFill>
              <a:srgbClr val="E7E6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 name="Group 25"/>
            <p:cNvGrpSpPr/>
            <p:nvPr/>
          </p:nvGrpSpPr>
          <p:grpSpPr>
            <a:xfrm>
              <a:off x="4436367" y="3732457"/>
              <a:ext cx="4771410" cy="2191840"/>
              <a:chOff x="4436367" y="3732457"/>
              <a:chExt cx="4771410" cy="2191840"/>
            </a:xfrm>
          </p:grpSpPr>
          <p:sp>
            <p:nvSpPr>
              <p:cNvPr id="27" name="Freeform: Shape 26"/>
              <p:cNvSpPr/>
              <p:nvPr/>
            </p:nvSpPr>
            <p:spPr>
              <a:xfrm>
                <a:off x="4436367" y="3732457"/>
                <a:ext cx="4771410" cy="2191840"/>
              </a:xfrm>
              <a:custGeom>
                <a:avLst/>
                <a:gdLst>
                  <a:gd name="connsiteX0" fmla="*/ 2205281 w 4771410"/>
                  <a:gd name="connsiteY0" fmla="*/ 0 h 2191840"/>
                  <a:gd name="connsiteX1" fmla="*/ 2724987 w 4771410"/>
                  <a:gd name="connsiteY1" fmla="*/ 250323 h 2191840"/>
                  <a:gd name="connsiteX2" fmla="*/ 2739556 w 4771410"/>
                  <a:gd name="connsiteY2" fmla="*/ 274640 h 2191840"/>
                  <a:gd name="connsiteX3" fmla="*/ 2754182 w 4771410"/>
                  <a:gd name="connsiteY3" fmla="*/ 270670 h 2191840"/>
                  <a:gd name="connsiteX4" fmla="*/ 2878849 w 4771410"/>
                  <a:gd name="connsiteY4" fmla="*/ 259680 h 2191840"/>
                  <a:gd name="connsiteX5" fmla="*/ 3497434 w 4771410"/>
                  <a:gd name="connsiteY5" fmla="*/ 800615 h 2191840"/>
                  <a:gd name="connsiteX6" fmla="*/ 3494910 w 4771410"/>
                  <a:gd name="connsiteY6" fmla="*/ 818137 h 2191840"/>
                  <a:gd name="connsiteX7" fmla="*/ 3526064 w 4771410"/>
                  <a:gd name="connsiteY7" fmla="*/ 808466 h 2191840"/>
                  <a:gd name="connsiteX8" fmla="*/ 3603959 w 4771410"/>
                  <a:gd name="connsiteY8" fmla="*/ 800614 h 2191840"/>
                  <a:gd name="connsiteX9" fmla="*/ 3924457 w 4771410"/>
                  <a:gd name="connsiteY9" fmla="*/ 971022 h 2191840"/>
                  <a:gd name="connsiteX10" fmla="*/ 3936281 w 4771410"/>
                  <a:gd name="connsiteY10" fmla="*/ 992805 h 2191840"/>
                  <a:gd name="connsiteX11" fmla="*/ 4014969 w 4771410"/>
                  <a:gd name="connsiteY11" fmla="*/ 985235 h 2191840"/>
                  <a:gd name="connsiteX12" fmla="*/ 4515289 w 4771410"/>
                  <a:gd name="connsiteY12" fmla="*/ 1374372 h 2191840"/>
                  <a:gd name="connsiteX13" fmla="*/ 4522464 w 4771410"/>
                  <a:gd name="connsiteY13" fmla="*/ 1442297 h 2191840"/>
                  <a:gd name="connsiteX14" fmla="*/ 4572090 w 4771410"/>
                  <a:gd name="connsiteY14" fmla="*/ 1457701 h 2191840"/>
                  <a:gd name="connsiteX15" fmla="*/ 4771410 w 4771410"/>
                  <a:gd name="connsiteY15" fmla="*/ 1758406 h 2191840"/>
                  <a:gd name="connsiteX16" fmla="*/ 4445059 w 4771410"/>
                  <a:gd name="connsiteY16" fmla="*/ 2084757 h 2191840"/>
                  <a:gd name="connsiteX17" fmla="*/ 4193231 w 4771410"/>
                  <a:gd name="connsiteY17" fmla="*/ 1965996 h 2191840"/>
                  <a:gd name="connsiteX18" fmla="*/ 4173550 w 4771410"/>
                  <a:gd name="connsiteY18" fmla="*/ 1933558 h 2191840"/>
                  <a:gd name="connsiteX19" fmla="*/ 4117892 w 4771410"/>
                  <a:gd name="connsiteY19" fmla="*/ 1950046 h 2191840"/>
                  <a:gd name="connsiteX20" fmla="*/ 4014969 w 4771410"/>
                  <a:gd name="connsiteY20" fmla="*/ 1959947 h 2191840"/>
                  <a:gd name="connsiteX21" fmla="*/ 3729435 w 4771410"/>
                  <a:gd name="connsiteY21" fmla="*/ 1876714 h 2191840"/>
                  <a:gd name="connsiteX22" fmla="*/ 3711564 w 4771410"/>
                  <a:gd name="connsiteY22" fmla="*/ 1862643 h 2191840"/>
                  <a:gd name="connsiteX23" fmla="*/ 3587720 w 4771410"/>
                  <a:gd name="connsiteY23" fmla="*/ 1862643 h 2191840"/>
                  <a:gd name="connsiteX24" fmla="*/ 3583908 w 4771410"/>
                  <a:gd name="connsiteY24" fmla="*/ 1874642 h 2191840"/>
                  <a:gd name="connsiteX25" fmla="*/ 3094188 w 4771410"/>
                  <a:gd name="connsiteY25" fmla="*/ 2191840 h 2191840"/>
                  <a:gd name="connsiteX26" fmla="*/ 2653470 w 4771410"/>
                  <a:gd name="connsiteY26" fmla="*/ 1962862 h 2191840"/>
                  <a:gd name="connsiteX27" fmla="*/ 2644196 w 4771410"/>
                  <a:gd name="connsiteY27" fmla="*/ 1946164 h 2191840"/>
                  <a:gd name="connsiteX28" fmla="*/ 2602035 w 4771410"/>
                  <a:gd name="connsiteY28" fmla="*/ 1997264 h 2191840"/>
                  <a:gd name="connsiteX29" fmla="*/ 2282608 w 4771410"/>
                  <a:gd name="connsiteY29" fmla="*/ 2129575 h 2191840"/>
                  <a:gd name="connsiteX30" fmla="*/ 1908020 w 4771410"/>
                  <a:gd name="connsiteY30" fmla="*/ 1930408 h 2191840"/>
                  <a:gd name="connsiteX31" fmla="*/ 1907071 w 4771410"/>
                  <a:gd name="connsiteY31" fmla="*/ 1928660 h 2191840"/>
                  <a:gd name="connsiteX32" fmla="*/ 1892808 w 4771410"/>
                  <a:gd name="connsiteY32" fmla="*/ 1940427 h 2191840"/>
                  <a:gd name="connsiteX33" fmla="*/ 1660053 w 4771410"/>
                  <a:gd name="connsiteY33" fmla="*/ 2011524 h 2191840"/>
                  <a:gd name="connsiteX34" fmla="*/ 1427298 w 4771410"/>
                  <a:gd name="connsiteY34" fmla="*/ 1940427 h 2191840"/>
                  <a:gd name="connsiteX35" fmla="*/ 1408428 w 4771410"/>
                  <a:gd name="connsiteY35" fmla="*/ 1924858 h 2191840"/>
                  <a:gd name="connsiteX36" fmla="*/ 1381898 w 4771410"/>
                  <a:gd name="connsiteY36" fmla="*/ 1946747 h 2191840"/>
                  <a:gd name="connsiteX37" fmla="*/ 1165798 w 4771410"/>
                  <a:gd name="connsiteY37" fmla="*/ 2012757 h 2191840"/>
                  <a:gd name="connsiteX38" fmla="*/ 867550 w 4771410"/>
                  <a:gd name="connsiteY38" fmla="*/ 1872104 h 2191840"/>
                  <a:gd name="connsiteX39" fmla="*/ 822349 w 4771410"/>
                  <a:gd name="connsiteY39" fmla="*/ 1797604 h 2191840"/>
                  <a:gd name="connsiteX40" fmla="*/ 814843 w 4771410"/>
                  <a:gd name="connsiteY40" fmla="*/ 1806702 h 2191840"/>
                  <a:gd name="connsiteX41" fmla="*/ 603369 w 4771410"/>
                  <a:gd name="connsiteY41" fmla="*/ 1894297 h 2191840"/>
                  <a:gd name="connsiteX42" fmla="*/ 564504 w 4771410"/>
                  <a:gd name="connsiteY42" fmla="*/ 1890379 h 2191840"/>
                  <a:gd name="connsiteX43" fmla="*/ 539441 w 4771410"/>
                  <a:gd name="connsiteY43" fmla="*/ 1913152 h 2191840"/>
                  <a:gd name="connsiteX44" fmla="*/ 345993 w 4771410"/>
                  <a:gd name="connsiteY44" fmla="*/ 1972242 h 2191840"/>
                  <a:gd name="connsiteX45" fmla="*/ 0 w 4771410"/>
                  <a:gd name="connsiteY45" fmla="*/ 1626249 h 2191840"/>
                  <a:gd name="connsiteX46" fmla="*/ 345993 w 4771410"/>
                  <a:gd name="connsiteY46" fmla="*/ 1280256 h 2191840"/>
                  <a:gd name="connsiteX47" fmla="*/ 448881 w 4771410"/>
                  <a:gd name="connsiteY47" fmla="*/ 1295811 h 2191840"/>
                  <a:gd name="connsiteX48" fmla="*/ 493964 w 4771410"/>
                  <a:gd name="connsiteY48" fmla="*/ 1317484 h 2191840"/>
                  <a:gd name="connsiteX49" fmla="*/ 543096 w 4771410"/>
                  <a:gd name="connsiteY49" fmla="*/ 1302233 h 2191840"/>
                  <a:gd name="connsiteX50" fmla="*/ 591588 w 4771410"/>
                  <a:gd name="connsiteY50" fmla="*/ 1297345 h 2191840"/>
                  <a:gd name="connsiteX51" fmla="*/ 601874 w 4771410"/>
                  <a:gd name="connsiteY51" fmla="*/ 1246397 h 2191840"/>
                  <a:gd name="connsiteX52" fmla="*/ 958008 w 4771410"/>
                  <a:gd name="connsiteY52" fmla="*/ 1010335 h 2191840"/>
                  <a:gd name="connsiteX53" fmla="*/ 1035903 w 4771410"/>
                  <a:gd name="connsiteY53" fmla="*/ 1018187 h 2191840"/>
                  <a:gd name="connsiteX54" fmla="*/ 1042591 w 4771410"/>
                  <a:gd name="connsiteY54" fmla="*/ 1020264 h 2191840"/>
                  <a:gd name="connsiteX55" fmla="*/ 1051534 w 4771410"/>
                  <a:gd name="connsiteY55" fmla="*/ 938654 h 2191840"/>
                  <a:gd name="connsiteX56" fmla="*/ 1524750 w 4771410"/>
                  <a:gd name="connsiteY56" fmla="*/ 583843 h 2191840"/>
                  <a:gd name="connsiteX57" fmla="*/ 1580905 w 4771410"/>
                  <a:gd name="connsiteY57" fmla="*/ 589051 h 2191840"/>
                  <a:gd name="connsiteX58" fmla="*/ 1578537 w 4771410"/>
                  <a:gd name="connsiteY58" fmla="*/ 567767 h 2191840"/>
                  <a:gd name="connsiteX59" fmla="*/ 2205281 w 4771410"/>
                  <a:gd name="connsiteY59" fmla="*/ 0 h 21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1410" h="2191840">
                    <a:moveTo>
                      <a:pt x="2205281" y="0"/>
                    </a:moveTo>
                    <a:cubicBezTo>
                      <a:pt x="2421619" y="0"/>
                      <a:pt x="2612356" y="99296"/>
                      <a:pt x="2724987" y="250323"/>
                    </a:cubicBezTo>
                    <a:lnTo>
                      <a:pt x="2739556" y="274640"/>
                    </a:lnTo>
                    <a:lnTo>
                      <a:pt x="2754182" y="270670"/>
                    </a:lnTo>
                    <a:cubicBezTo>
                      <a:pt x="2794451" y="263464"/>
                      <a:pt x="2836145" y="259680"/>
                      <a:pt x="2878849" y="259680"/>
                    </a:cubicBezTo>
                    <a:cubicBezTo>
                      <a:pt x="3220484" y="259680"/>
                      <a:pt x="3497434" y="501865"/>
                      <a:pt x="3497434" y="800615"/>
                    </a:cubicBezTo>
                    <a:lnTo>
                      <a:pt x="3494910" y="818137"/>
                    </a:lnTo>
                    <a:lnTo>
                      <a:pt x="3526064" y="808466"/>
                    </a:lnTo>
                    <a:cubicBezTo>
                      <a:pt x="3551225" y="803318"/>
                      <a:pt x="3577276" y="800614"/>
                      <a:pt x="3603959" y="800614"/>
                    </a:cubicBezTo>
                    <a:cubicBezTo>
                      <a:pt x="3737373" y="800614"/>
                      <a:pt x="3854999" y="868210"/>
                      <a:pt x="3924457" y="971022"/>
                    </a:cubicBezTo>
                    <a:lnTo>
                      <a:pt x="3936281" y="992805"/>
                    </a:lnTo>
                    <a:lnTo>
                      <a:pt x="4014969" y="985235"/>
                    </a:lnTo>
                    <a:cubicBezTo>
                      <a:pt x="4261762" y="985235"/>
                      <a:pt x="4467668" y="1152292"/>
                      <a:pt x="4515289" y="1374372"/>
                    </a:cubicBezTo>
                    <a:lnTo>
                      <a:pt x="4522464" y="1442297"/>
                    </a:lnTo>
                    <a:lnTo>
                      <a:pt x="4572090" y="1457701"/>
                    </a:lnTo>
                    <a:cubicBezTo>
                      <a:pt x="4689222" y="1507244"/>
                      <a:pt x="4771410" y="1623227"/>
                      <a:pt x="4771410" y="1758406"/>
                    </a:cubicBezTo>
                    <a:cubicBezTo>
                      <a:pt x="4771410" y="1938645"/>
                      <a:pt x="4625298" y="2084757"/>
                      <a:pt x="4445059" y="2084757"/>
                    </a:cubicBezTo>
                    <a:cubicBezTo>
                      <a:pt x="4343675" y="2084757"/>
                      <a:pt x="4253088" y="2038527"/>
                      <a:pt x="4193231" y="1965996"/>
                    </a:cubicBezTo>
                    <a:lnTo>
                      <a:pt x="4173550" y="1933558"/>
                    </a:lnTo>
                    <a:lnTo>
                      <a:pt x="4117892" y="1950046"/>
                    </a:lnTo>
                    <a:cubicBezTo>
                      <a:pt x="4084647" y="1956538"/>
                      <a:pt x="4050225" y="1959947"/>
                      <a:pt x="4014969" y="1959947"/>
                    </a:cubicBezTo>
                    <a:cubicBezTo>
                      <a:pt x="3909201" y="1959947"/>
                      <a:pt x="3810942" y="1929263"/>
                      <a:pt x="3729435" y="1876714"/>
                    </a:cubicBezTo>
                    <a:lnTo>
                      <a:pt x="3711564" y="1862643"/>
                    </a:lnTo>
                    <a:lnTo>
                      <a:pt x="3587720" y="1862643"/>
                    </a:lnTo>
                    <a:lnTo>
                      <a:pt x="3583908" y="1874642"/>
                    </a:lnTo>
                    <a:cubicBezTo>
                      <a:pt x="3503224" y="2061046"/>
                      <a:pt x="3314337" y="2191840"/>
                      <a:pt x="3094188" y="2191840"/>
                    </a:cubicBezTo>
                    <a:cubicBezTo>
                      <a:pt x="2910731" y="2191840"/>
                      <a:pt x="2748982" y="2101011"/>
                      <a:pt x="2653470" y="1962862"/>
                    </a:cubicBezTo>
                    <a:lnTo>
                      <a:pt x="2644196" y="1946164"/>
                    </a:lnTo>
                    <a:lnTo>
                      <a:pt x="2602035" y="1997264"/>
                    </a:lnTo>
                    <a:cubicBezTo>
                      <a:pt x="2520286" y="2079013"/>
                      <a:pt x="2407352" y="2129575"/>
                      <a:pt x="2282608" y="2129575"/>
                    </a:cubicBezTo>
                    <a:cubicBezTo>
                      <a:pt x="2126678" y="2129575"/>
                      <a:pt x="1989200" y="2050571"/>
                      <a:pt x="1908020" y="1930408"/>
                    </a:cubicBezTo>
                    <a:lnTo>
                      <a:pt x="1907071" y="1928660"/>
                    </a:lnTo>
                    <a:lnTo>
                      <a:pt x="1892808" y="1940427"/>
                    </a:lnTo>
                    <a:cubicBezTo>
                      <a:pt x="1826367" y="1985314"/>
                      <a:pt x="1746271" y="2011524"/>
                      <a:pt x="1660053" y="2011524"/>
                    </a:cubicBezTo>
                    <a:cubicBezTo>
                      <a:pt x="1573835" y="2011524"/>
                      <a:pt x="1493739" y="1985314"/>
                      <a:pt x="1427298" y="1940427"/>
                    </a:cubicBezTo>
                    <a:lnTo>
                      <a:pt x="1408428" y="1924858"/>
                    </a:lnTo>
                    <a:lnTo>
                      <a:pt x="1381898" y="1946747"/>
                    </a:lnTo>
                    <a:cubicBezTo>
                      <a:pt x="1320211" y="1988423"/>
                      <a:pt x="1245846" y="2012757"/>
                      <a:pt x="1165798" y="2012757"/>
                    </a:cubicBezTo>
                    <a:cubicBezTo>
                      <a:pt x="1045725" y="2012757"/>
                      <a:pt x="938441" y="1958004"/>
                      <a:pt x="867550" y="1872104"/>
                    </a:cubicBezTo>
                    <a:lnTo>
                      <a:pt x="822349" y="1797604"/>
                    </a:lnTo>
                    <a:lnTo>
                      <a:pt x="814843" y="1806702"/>
                    </a:lnTo>
                    <a:cubicBezTo>
                      <a:pt x="760722" y="1860823"/>
                      <a:pt x="685955" y="1894297"/>
                      <a:pt x="603369" y="1894297"/>
                    </a:cubicBezTo>
                    <a:lnTo>
                      <a:pt x="564504" y="1890379"/>
                    </a:lnTo>
                    <a:lnTo>
                      <a:pt x="539441" y="1913152"/>
                    </a:lnTo>
                    <a:cubicBezTo>
                      <a:pt x="484220" y="1950458"/>
                      <a:pt x="417651" y="1972242"/>
                      <a:pt x="345993" y="1972242"/>
                    </a:cubicBezTo>
                    <a:cubicBezTo>
                      <a:pt x="154906" y="1972242"/>
                      <a:pt x="0" y="1817336"/>
                      <a:pt x="0" y="1626249"/>
                    </a:cubicBezTo>
                    <a:cubicBezTo>
                      <a:pt x="0" y="1435162"/>
                      <a:pt x="154906" y="1280256"/>
                      <a:pt x="345993" y="1280256"/>
                    </a:cubicBezTo>
                    <a:cubicBezTo>
                      <a:pt x="381822" y="1280256"/>
                      <a:pt x="416378" y="1285702"/>
                      <a:pt x="448881" y="1295811"/>
                    </a:cubicBezTo>
                    <a:lnTo>
                      <a:pt x="493964" y="1317484"/>
                    </a:lnTo>
                    <a:lnTo>
                      <a:pt x="543096" y="1302233"/>
                    </a:lnTo>
                    <a:lnTo>
                      <a:pt x="591588" y="1297345"/>
                    </a:lnTo>
                    <a:lnTo>
                      <a:pt x="601874" y="1246397"/>
                    </a:lnTo>
                    <a:cubicBezTo>
                      <a:pt x="660549" y="1107673"/>
                      <a:pt x="797911" y="1010335"/>
                      <a:pt x="958008" y="1010335"/>
                    </a:cubicBezTo>
                    <a:cubicBezTo>
                      <a:pt x="984691" y="1010335"/>
                      <a:pt x="1010742" y="1013039"/>
                      <a:pt x="1035903" y="1018187"/>
                    </a:cubicBezTo>
                    <a:lnTo>
                      <a:pt x="1042591" y="1020264"/>
                    </a:lnTo>
                    <a:lnTo>
                      <a:pt x="1051534" y="938654"/>
                    </a:lnTo>
                    <a:cubicBezTo>
                      <a:pt x="1096575" y="736163"/>
                      <a:pt x="1291326" y="583843"/>
                      <a:pt x="1524750" y="583843"/>
                    </a:cubicBezTo>
                    <a:lnTo>
                      <a:pt x="1580905" y="589051"/>
                    </a:lnTo>
                    <a:lnTo>
                      <a:pt x="1578537" y="567767"/>
                    </a:lnTo>
                    <a:cubicBezTo>
                      <a:pt x="1578537" y="254198"/>
                      <a:pt x="1859140" y="0"/>
                      <a:pt x="2205281" y="0"/>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p:cNvSpPr/>
              <p:nvPr/>
            </p:nvSpPr>
            <p:spPr>
              <a:xfrm>
                <a:off x="5628374" y="4942555"/>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p:cNvSpPr/>
              <p:nvPr/>
            </p:nvSpPr>
            <p:spPr>
              <a:xfrm flipH="1">
                <a:off x="7820485" y="4921010"/>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0" name="CLOUD"/>
          <p:cNvSpPr/>
          <p:nvPr/>
        </p:nvSpPr>
        <p:spPr>
          <a:xfrm>
            <a:off x="7299863" y="3963653"/>
            <a:ext cx="1790812" cy="1104300"/>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p:cNvGrpSpPr/>
          <p:nvPr/>
        </p:nvGrpSpPr>
        <p:grpSpPr>
          <a:xfrm>
            <a:off x="9593363" y="4317457"/>
            <a:ext cx="1911928" cy="1716647"/>
            <a:chOff x="10327992" y="5794810"/>
            <a:chExt cx="824362" cy="740164"/>
          </a:xfrm>
        </p:grpSpPr>
        <p:grpSp>
          <p:nvGrpSpPr>
            <p:cNvPr id="87" name="Group 86"/>
            <p:cNvGrpSpPr/>
            <p:nvPr/>
          </p:nvGrpSpPr>
          <p:grpSpPr>
            <a:xfrm>
              <a:off x="10327992" y="5794810"/>
              <a:ext cx="824362" cy="740164"/>
              <a:chOff x="-2759706" y="1099471"/>
              <a:chExt cx="7926138" cy="6799720"/>
            </a:xfrm>
          </p:grpSpPr>
          <p:sp>
            <p:nvSpPr>
              <p:cNvPr id="92"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ounded Rectangle 1312"/>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8" name="Group 87"/>
            <p:cNvGrpSpPr/>
            <p:nvPr/>
          </p:nvGrpSpPr>
          <p:grpSpPr>
            <a:xfrm>
              <a:off x="10627414" y="5941057"/>
              <a:ext cx="225518" cy="270767"/>
              <a:chOff x="8055373" y="3635514"/>
              <a:chExt cx="1066706" cy="1315899"/>
            </a:xfrm>
          </p:grpSpPr>
          <p:sp>
            <p:nvSpPr>
              <p:cNvPr id="89" name="Freeform 1308"/>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309"/>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1310"/>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4442738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development kit?</a:t>
            </a:r>
          </a:p>
        </p:txBody>
      </p:sp>
      <p:grpSp>
        <p:nvGrpSpPr>
          <p:cNvPr id="6" name="STACK CLOUD"/>
          <p:cNvGrpSpPr>
            <a:grpSpLocks noChangeAspect="1"/>
          </p:cNvGrpSpPr>
          <p:nvPr/>
        </p:nvGrpSpPr>
        <p:grpSpPr>
          <a:xfrm>
            <a:off x="6403800" y="977846"/>
            <a:ext cx="6067759" cy="3247680"/>
            <a:chOff x="4436367" y="3732457"/>
            <a:chExt cx="4771410" cy="2553828"/>
          </a:xfrm>
        </p:grpSpPr>
        <p:sp>
          <p:nvSpPr>
            <p:cNvPr id="7" name="Freeform: Shape 6"/>
            <p:cNvSpPr/>
            <p:nvPr/>
          </p:nvSpPr>
          <p:spPr>
            <a:xfrm>
              <a:off x="4630628" y="5312662"/>
              <a:ext cx="4279766" cy="973623"/>
            </a:xfrm>
            <a:custGeom>
              <a:avLst/>
              <a:gdLst>
                <a:gd name="connsiteX0" fmla="*/ 1648052 w 4279766"/>
                <a:gd name="connsiteY0" fmla="*/ 0 h 973623"/>
                <a:gd name="connsiteX1" fmla="*/ 1942418 w 4279766"/>
                <a:gd name="connsiteY1" fmla="*/ 121930 h 973623"/>
                <a:gd name="connsiteX2" fmla="*/ 1984468 w 4279766"/>
                <a:gd name="connsiteY2" fmla="*/ 172895 h 973623"/>
                <a:gd name="connsiteX3" fmla="*/ 2015493 w 4279766"/>
                <a:gd name="connsiteY3" fmla="*/ 147297 h 973623"/>
                <a:gd name="connsiteX4" fmla="*/ 2268064 w 4279766"/>
                <a:gd name="connsiteY4" fmla="*/ 70147 h 973623"/>
                <a:gd name="connsiteX5" fmla="*/ 2642653 w 4279766"/>
                <a:gd name="connsiteY5" fmla="*/ 269314 h 973623"/>
                <a:gd name="connsiteX6" fmla="*/ 2669934 w 4279766"/>
                <a:gd name="connsiteY6" fmla="*/ 319577 h 973623"/>
                <a:gd name="connsiteX7" fmla="*/ 2671151 w 4279766"/>
                <a:gd name="connsiteY7" fmla="*/ 317386 h 973623"/>
                <a:gd name="connsiteX8" fmla="*/ 2966302 w 4279766"/>
                <a:gd name="connsiteY8" fmla="*/ 164038 h 973623"/>
                <a:gd name="connsiteX9" fmla="*/ 3104850 w 4279766"/>
                <a:gd name="connsiteY9" fmla="*/ 191371 h 973623"/>
                <a:gd name="connsiteX10" fmla="*/ 3156647 w 4279766"/>
                <a:gd name="connsiteY10" fmla="*/ 218844 h 973623"/>
                <a:gd name="connsiteX11" fmla="*/ 3195764 w 4279766"/>
                <a:gd name="connsiteY11" fmla="*/ 172515 h 973623"/>
                <a:gd name="connsiteX12" fmla="*/ 3447452 w 4279766"/>
                <a:gd name="connsiteY12" fmla="*/ 70642 h 973623"/>
                <a:gd name="connsiteX13" fmla="*/ 3646461 w 4279766"/>
                <a:gd name="connsiteY13" fmla="*/ 130043 h 973623"/>
                <a:gd name="connsiteX14" fmla="*/ 3675019 w 4279766"/>
                <a:gd name="connsiteY14" fmla="*/ 153067 h 973623"/>
                <a:gd name="connsiteX15" fmla="*/ 3695318 w 4279766"/>
                <a:gd name="connsiteY15" fmla="*/ 129589 h 973623"/>
                <a:gd name="connsiteX16" fmla="*/ 3937404 w 4279766"/>
                <a:gd name="connsiteY16" fmla="*/ 33896 h 973623"/>
                <a:gd name="connsiteX17" fmla="*/ 4279766 w 4279766"/>
                <a:gd name="connsiteY17" fmla="*/ 360612 h 973623"/>
                <a:gd name="connsiteX18" fmla="*/ 3937404 w 4279766"/>
                <a:gd name="connsiteY18" fmla="*/ 687328 h 973623"/>
                <a:gd name="connsiteX19" fmla="*/ 3745986 w 4279766"/>
                <a:gd name="connsiteY19" fmla="*/ 631530 h 973623"/>
                <a:gd name="connsiteX20" fmla="*/ 3734517 w 4279766"/>
                <a:gd name="connsiteY20" fmla="*/ 622500 h 973623"/>
                <a:gd name="connsiteX21" fmla="*/ 3699140 w 4279766"/>
                <a:gd name="connsiteY21" fmla="*/ 664400 h 973623"/>
                <a:gd name="connsiteX22" fmla="*/ 3447452 w 4279766"/>
                <a:gd name="connsiteY22" fmla="*/ 766272 h 973623"/>
                <a:gd name="connsiteX23" fmla="*/ 3308904 w 4279766"/>
                <a:gd name="connsiteY23" fmla="*/ 738939 h 973623"/>
                <a:gd name="connsiteX24" fmla="*/ 3257107 w 4279766"/>
                <a:gd name="connsiteY24" fmla="*/ 711467 h 973623"/>
                <a:gd name="connsiteX25" fmla="*/ 3217990 w 4279766"/>
                <a:gd name="connsiteY25" fmla="*/ 757796 h 973623"/>
                <a:gd name="connsiteX26" fmla="*/ 2966302 w 4279766"/>
                <a:gd name="connsiteY26" fmla="*/ 859668 h 973623"/>
                <a:gd name="connsiteX27" fmla="*/ 2714615 w 4279766"/>
                <a:gd name="connsiteY27" fmla="*/ 757796 h 973623"/>
                <a:gd name="connsiteX28" fmla="*/ 2676316 w 4279766"/>
                <a:gd name="connsiteY28" fmla="*/ 712436 h 973623"/>
                <a:gd name="connsiteX29" fmla="*/ 2642653 w 4279766"/>
                <a:gd name="connsiteY29" fmla="*/ 774456 h 973623"/>
                <a:gd name="connsiteX30" fmla="*/ 2268064 w 4279766"/>
                <a:gd name="connsiteY30" fmla="*/ 973623 h 973623"/>
                <a:gd name="connsiteX31" fmla="*/ 1893476 w 4279766"/>
                <a:gd name="connsiteY31" fmla="*/ 774456 h 973623"/>
                <a:gd name="connsiteX32" fmla="*/ 1884699 w 4279766"/>
                <a:gd name="connsiteY32" fmla="*/ 758285 h 973623"/>
                <a:gd name="connsiteX33" fmla="*/ 1880807 w 4279766"/>
                <a:gd name="connsiteY33" fmla="*/ 761495 h 973623"/>
                <a:gd name="connsiteX34" fmla="*/ 1648052 w 4279766"/>
                <a:gd name="connsiteY34" fmla="*/ 832592 h 973623"/>
                <a:gd name="connsiteX35" fmla="*/ 1415297 w 4279766"/>
                <a:gd name="connsiteY35" fmla="*/ 761495 h 973623"/>
                <a:gd name="connsiteX36" fmla="*/ 1371316 w 4279766"/>
                <a:gd name="connsiteY36" fmla="*/ 725208 h 973623"/>
                <a:gd name="connsiteX37" fmla="*/ 1349541 w 4279766"/>
                <a:gd name="connsiteY37" fmla="*/ 751599 h 973623"/>
                <a:gd name="connsiteX38" fmla="*/ 1045162 w 4279766"/>
                <a:gd name="connsiteY38" fmla="*/ 877677 h 973623"/>
                <a:gd name="connsiteX39" fmla="*/ 688220 w 4279766"/>
                <a:gd name="connsiteY39" fmla="*/ 687893 h 973623"/>
                <a:gd name="connsiteX40" fmla="*/ 658389 w 4279766"/>
                <a:gd name="connsiteY40" fmla="*/ 632933 h 973623"/>
                <a:gd name="connsiteX41" fmla="*/ 636552 w 4279766"/>
                <a:gd name="connsiteY41" fmla="*/ 644785 h 973623"/>
                <a:gd name="connsiteX42" fmla="*/ 520141 w 4279766"/>
                <a:gd name="connsiteY42" fmla="*/ 668287 h 973623"/>
                <a:gd name="connsiteX43" fmla="*/ 308666 w 4279766"/>
                <a:gd name="connsiteY43" fmla="*/ 580692 h 973623"/>
                <a:gd name="connsiteX44" fmla="*/ 305632 w 4279766"/>
                <a:gd name="connsiteY44" fmla="*/ 577014 h 973623"/>
                <a:gd name="connsiteX45" fmla="*/ 265207 w 4279766"/>
                <a:gd name="connsiteY45" fmla="*/ 589563 h 973623"/>
                <a:gd name="connsiteX46" fmla="*/ 220724 w 4279766"/>
                <a:gd name="connsiteY46" fmla="*/ 594047 h 973623"/>
                <a:gd name="connsiteX47" fmla="*/ 0 w 4279766"/>
                <a:gd name="connsiteY47" fmla="*/ 373323 h 973623"/>
                <a:gd name="connsiteX48" fmla="*/ 220724 w 4279766"/>
                <a:gd name="connsiteY48" fmla="*/ 152599 h 973623"/>
                <a:gd name="connsiteX49" fmla="*/ 265207 w 4279766"/>
                <a:gd name="connsiteY49" fmla="*/ 157083 h 973623"/>
                <a:gd name="connsiteX50" fmla="*/ 300238 w 4279766"/>
                <a:gd name="connsiteY50" fmla="*/ 167958 h 973623"/>
                <a:gd name="connsiteX51" fmla="*/ 308666 w 4279766"/>
                <a:gd name="connsiteY51" fmla="*/ 157743 h 973623"/>
                <a:gd name="connsiteX52" fmla="*/ 520141 w 4279766"/>
                <a:gd name="connsiteY52" fmla="*/ 70147 h 973623"/>
                <a:gd name="connsiteX53" fmla="*/ 687354 w 4279766"/>
                <a:gd name="connsiteY53" fmla="*/ 121224 h 973623"/>
                <a:gd name="connsiteX54" fmla="*/ 729754 w 4279766"/>
                <a:gd name="connsiteY54" fmla="*/ 156207 h 973623"/>
                <a:gd name="connsiteX55" fmla="*/ 740783 w 4279766"/>
                <a:gd name="connsiteY55" fmla="*/ 142841 h 973623"/>
                <a:gd name="connsiteX56" fmla="*/ 1045162 w 4279766"/>
                <a:gd name="connsiteY56" fmla="*/ 16763 h 973623"/>
                <a:gd name="connsiteX57" fmla="*/ 1285834 w 4279766"/>
                <a:gd name="connsiteY57" fmla="*/ 90278 h 973623"/>
                <a:gd name="connsiteX58" fmla="*/ 1341742 w 4279766"/>
                <a:gd name="connsiteY58" fmla="*/ 136406 h 973623"/>
                <a:gd name="connsiteX59" fmla="*/ 1353686 w 4279766"/>
                <a:gd name="connsiteY59" fmla="*/ 121930 h 973623"/>
                <a:gd name="connsiteX60" fmla="*/ 1648052 w 4279766"/>
                <a:gd name="connsiteY60" fmla="*/ 0 h 97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79766" h="973623">
                  <a:moveTo>
                    <a:pt x="1648052" y="0"/>
                  </a:moveTo>
                  <a:cubicBezTo>
                    <a:pt x="1763009" y="0"/>
                    <a:pt x="1867083" y="46596"/>
                    <a:pt x="1942418" y="121930"/>
                  </a:cubicBezTo>
                  <a:lnTo>
                    <a:pt x="1984468" y="172895"/>
                  </a:lnTo>
                  <a:lnTo>
                    <a:pt x="2015493" y="147297"/>
                  </a:lnTo>
                  <a:cubicBezTo>
                    <a:pt x="2087591" y="98589"/>
                    <a:pt x="2174506" y="70147"/>
                    <a:pt x="2268064" y="70147"/>
                  </a:cubicBezTo>
                  <a:cubicBezTo>
                    <a:pt x="2423994" y="70147"/>
                    <a:pt x="2561472" y="149151"/>
                    <a:pt x="2642653" y="269314"/>
                  </a:cubicBezTo>
                  <a:lnTo>
                    <a:pt x="2669934" y="319577"/>
                  </a:lnTo>
                  <a:lnTo>
                    <a:pt x="2671151" y="317386"/>
                  </a:lnTo>
                  <a:cubicBezTo>
                    <a:pt x="2735116" y="224867"/>
                    <a:pt x="2843440" y="164038"/>
                    <a:pt x="2966302" y="164038"/>
                  </a:cubicBezTo>
                  <a:cubicBezTo>
                    <a:pt x="3015447" y="164038"/>
                    <a:pt x="3062266" y="173771"/>
                    <a:pt x="3104850" y="191371"/>
                  </a:cubicBezTo>
                  <a:lnTo>
                    <a:pt x="3156647" y="218844"/>
                  </a:lnTo>
                  <a:lnTo>
                    <a:pt x="3195764" y="172515"/>
                  </a:lnTo>
                  <a:cubicBezTo>
                    <a:pt x="3260177" y="109573"/>
                    <a:pt x="3349162" y="70642"/>
                    <a:pt x="3447452" y="70642"/>
                  </a:cubicBezTo>
                  <a:cubicBezTo>
                    <a:pt x="3521170" y="70642"/>
                    <a:pt x="3589653" y="92541"/>
                    <a:pt x="3646461" y="130043"/>
                  </a:cubicBezTo>
                  <a:lnTo>
                    <a:pt x="3675019" y="153067"/>
                  </a:lnTo>
                  <a:lnTo>
                    <a:pt x="3695318" y="129589"/>
                  </a:lnTo>
                  <a:cubicBezTo>
                    <a:pt x="3757273" y="70465"/>
                    <a:pt x="3842864" y="33896"/>
                    <a:pt x="3937404" y="33896"/>
                  </a:cubicBezTo>
                  <a:cubicBezTo>
                    <a:pt x="4126485" y="33896"/>
                    <a:pt x="4279766" y="180172"/>
                    <a:pt x="4279766" y="360612"/>
                  </a:cubicBezTo>
                  <a:cubicBezTo>
                    <a:pt x="4279766" y="541052"/>
                    <a:pt x="4126485" y="687328"/>
                    <a:pt x="3937404" y="687328"/>
                  </a:cubicBezTo>
                  <a:cubicBezTo>
                    <a:pt x="3866499" y="687328"/>
                    <a:pt x="3800628" y="666758"/>
                    <a:pt x="3745986" y="631530"/>
                  </a:cubicBezTo>
                  <a:lnTo>
                    <a:pt x="3734517" y="622500"/>
                  </a:lnTo>
                  <a:lnTo>
                    <a:pt x="3699140" y="664400"/>
                  </a:lnTo>
                  <a:cubicBezTo>
                    <a:pt x="3634727" y="727342"/>
                    <a:pt x="3545742" y="766272"/>
                    <a:pt x="3447452" y="766272"/>
                  </a:cubicBezTo>
                  <a:cubicBezTo>
                    <a:pt x="3398307" y="766272"/>
                    <a:pt x="3351488" y="756540"/>
                    <a:pt x="3308904" y="738939"/>
                  </a:cubicBezTo>
                  <a:lnTo>
                    <a:pt x="3257107" y="711467"/>
                  </a:lnTo>
                  <a:lnTo>
                    <a:pt x="3217990" y="757796"/>
                  </a:lnTo>
                  <a:cubicBezTo>
                    <a:pt x="3153577" y="820738"/>
                    <a:pt x="3064592" y="859668"/>
                    <a:pt x="2966302" y="859668"/>
                  </a:cubicBezTo>
                  <a:cubicBezTo>
                    <a:pt x="2868012" y="859668"/>
                    <a:pt x="2779027" y="820738"/>
                    <a:pt x="2714615" y="757796"/>
                  </a:cubicBezTo>
                  <a:lnTo>
                    <a:pt x="2676316" y="712436"/>
                  </a:lnTo>
                  <a:lnTo>
                    <a:pt x="2642653" y="774456"/>
                  </a:lnTo>
                  <a:cubicBezTo>
                    <a:pt x="2561472" y="894619"/>
                    <a:pt x="2423994" y="973623"/>
                    <a:pt x="2268064" y="973623"/>
                  </a:cubicBezTo>
                  <a:cubicBezTo>
                    <a:pt x="2112134" y="973623"/>
                    <a:pt x="1974657" y="894619"/>
                    <a:pt x="1893476" y="774456"/>
                  </a:cubicBezTo>
                  <a:lnTo>
                    <a:pt x="1884699" y="758285"/>
                  </a:lnTo>
                  <a:lnTo>
                    <a:pt x="1880807" y="761495"/>
                  </a:lnTo>
                  <a:cubicBezTo>
                    <a:pt x="1814366" y="806382"/>
                    <a:pt x="1734270" y="832592"/>
                    <a:pt x="1648052" y="832592"/>
                  </a:cubicBezTo>
                  <a:cubicBezTo>
                    <a:pt x="1561834" y="832592"/>
                    <a:pt x="1481738" y="806382"/>
                    <a:pt x="1415297" y="761495"/>
                  </a:cubicBezTo>
                  <a:lnTo>
                    <a:pt x="1371316" y="725208"/>
                  </a:lnTo>
                  <a:lnTo>
                    <a:pt x="1349541" y="751599"/>
                  </a:lnTo>
                  <a:cubicBezTo>
                    <a:pt x="1271644" y="829497"/>
                    <a:pt x="1164029" y="877677"/>
                    <a:pt x="1045162" y="877677"/>
                  </a:cubicBezTo>
                  <a:cubicBezTo>
                    <a:pt x="896577" y="877677"/>
                    <a:pt x="765576" y="802395"/>
                    <a:pt x="688220" y="687893"/>
                  </a:cubicBezTo>
                  <a:lnTo>
                    <a:pt x="658389" y="632933"/>
                  </a:lnTo>
                  <a:lnTo>
                    <a:pt x="636552" y="644785"/>
                  </a:lnTo>
                  <a:cubicBezTo>
                    <a:pt x="600772" y="659919"/>
                    <a:pt x="561434" y="668287"/>
                    <a:pt x="520141" y="668287"/>
                  </a:cubicBezTo>
                  <a:cubicBezTo>
                    <a:pt x="437555" y="668287"/>
                    <a:pt x="362787" y="634813"/>
                    <a:pt x="308666" y="580692"/>
                  </a:cubicBezTo>
                  <a:lnTo>
                    <a:pt x="305632" y="577014"/>
                  </a:lnTo>
                  <a:lnTo>
                    <a:pt x="265207" y="589563"/>
                  </a:lnTo>
                  <a:cubicBezTo>
                    <a:pt x="250839" y="592503"/>
                    <a:pt x="235962" y="594047"/>
                    <a:pt x="220724" y="594047"/>
                  </a:cubicBezTo>
                  <a:cubicBezTo>
                    <a:pt x="98822" y="594047"/>
                    <a:pt x="0" y="495225"/>
                    <a:pt x="0" y="373323"/>
                  </a:cubicBezTo>
                  <a:cubicBezTo>
                    <a:pt x="0" y="251421"/>
                    <a:pt x="98822" y="152599"/>
                    <a:pt x="220724" y="152599"/>
                  </a:cubicBezTo>
                  <a:cubicBezTo>
                    <a:pt x="235962" y="152599"/>
                    <a:pt x="250839" y="154143"/>
                    <a:pt x="265207" y="157083"/>
                  </a:cubicBezTo>
                  <a:lnTo>
                    <a:pt x="300238" y="167958"/>
                  </a:lnTo>
                  <a:lnTo>
                    <a:pt x="308666" y="157743"/>
                  </a:lnTo>
                  <a:cubicBezTo>
                    <a:pt x="362787" y="103622"/>
                    <a:pt x="437555" y="70147"/>
                    <a:pt x="520141" y="70147"/>
                  </a:cubicBezTo>
                  <a:cubicBezTo>
                    <a:pt x="582080" y="70147"/>
                    <a:pt x="639622" y="88977"/>
                    <a:pt x="687354" y="121224"/>
                  </a:cubicBezTo>
                  <a:lnTo>
                    <a:pt x="729754" y="156207"/>
                  </a:lnTo>
                  <a:lnTo>
                    <a:pt x="740783" y="142841"/>
                  </a:lnTo>
                  <a:cubicBezTo>
                    <a:pt x="818680" y="64944"/>
                    <a:pt x="926294" y="16763"/>
                    <a:pt x="1045162" y="16763"/>
                  </a:cubicBezTo>
                  <a:cubicBezTo>
                    <a:pt x="1134312" y="16763"/>
                    <a:pt x="1217133" y="43865"/>
                    <a:pt x="1285834" y="90278"/>
                  </a:cubicBezTo>
                  <a:lnTo>
                    <a:pt x="1341742" y="136406"/>
                  </a:lnTo>
                  <a:lnTo>
                    <a:pt x="1353686" y="121930"/>
                  </a:lnTo>
                  <a:cubicBezTo>
                    <a:pt x="1429021" y="46596"/>
                    <a:pt x="1533095" y="0"/>
                    <a:pt x="1648052" y="0"/>
                  </a:cubicBezTo>
                  <a:close/>
                </a:path>
              </a:pathLst>
            </a:custGeom>
            <a:solidFill>
              <a:srgbClr val="E7E6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p:cNvGrpSpPr/>
            <p:nvPr/>
          </p:nvGrpSpPr>
          <p:grpSpPr>
            <a:xfrm>
              <a:off x="4436367" y="3732457"/>
              <a:ext cx="4771410" cy="2191840"/>
              <a:chOff x="4436367" y="3732457"/>
              <a:chExt cx="4771410" cy="2191840"/>
            </a:xfrm>
          </p:grpSpPr>
          <p:sp>
            <p:nvSpPr>
              <p:cNvPr id="9" name="Freeform: Shape 8"/>
              <p:cNvSpPr/>
              <p:nvPr/>
            </p:nvSpPr>
            <p:spPr>
              <a:xfrm>
                <a:off x="4436367" y="3732457"/>
                <a:ext cx="4771410" cy="2191840"/>
              </a:xfrm>
              <a:custGeom>
                <a:avLst/>
                <a:gdLst>
                  <a:gd name="connsiteX0" fmla="*/ 2205281 w 4771410"/>
                  <a:gd name="connsiteY0" fmla="*/ 0 h 2191840"/>
                  <a:gd name="connsiteX1" fmla="*/ 2724987 w 4771410"/>
                  <a:gd name="connsiteY1" fmla="*/ 250323 h 2191840"/>
                  <a:gd name="connsiteX2" fmla="*/ 2739556 w 4771410"/>
                  <a:gd name="connsiteY2" fmla="*/ 274640 h 2191840"/>
                  <a:gd name="connsiteX3" fmla="*/ 2754182 w 4771410"/>
                  <a:gd name="connsiteY3" fmla="*/ 270670 h 2191840"/>
                  <a:gd name="connsiteX4" fmla="*/ 2878849 w 4771410"/>
                  <a:gd name="connsiteY4" fmla="*/ 259680 h 2191840"/>
                  <a:gd name="connsiteX5" fmla="*/ 3497434 w 4771410"/>
                  <a:gd name="connsiteY5" fmla="*/ 800615 h 2191840"/>
                  <a:gd name="connsiteX6" fmla="*/ 3494910 w 4771410"/>
                  <a:gd name="connsiteY6" fmla="*/ 818137 h 2191840"/>
                  <a:gd name="connsiteX7" fmla="*/ 3526064 w 4771410"/>
                  <a:gd name="connsiteY7" fmla="*/ 808466 h 2191840"/>
                  <a:gd name="connsiteX8" fmla="*/ 3603959 w 4771410"/>
                  <a:gd name="connsiteY8" fmla="*/ 800614 h 2191840"/>
                  <a:gd name="connsiteX9" fmla="*/ 3924457 w 4771410"/>
                  <a:gd name="connsiteY9" fmla="*/ 971022 h 2191840"/>
                  <a:gd name="connsiteX10" fmla="*/ 3936281 w 4771410"/>
                  <a:gd name="connsiteY10" fmla="*/ 992805 h 2191840"/>
                  <a:gd name="connsiteX11" fmla="*/ 4014969 w 4771410"/>
                  <a:gd name="connsiteY11" fmla="*/ 985235 h 2191840"/>
                  <a:gd name="connsiteX12" fmla="*/ 4515289 w 4771410"/>
                  <a:gd name="connsiteY12" fmla="*/ 1374372 h 2191840"/>
                  <a:gd name="connsiteX13" fmla="*/ 4522464 w 4771410"/>
                  <a:gd name="connsiteY13" fmla="*/ 1442297 h 2191840"/>
                  <a:gd name="connsiteX14" fmla="*/ 4572090 w 4771410"/>
                  <a:gd name="connsiteY14" fmla="*/ 1457701 h 2191840"/>
                  <a:gd name="connsiteX15" fmla="*/ 4771410 w 4771410"/>
                  <a:gd name="connsiteY15" fmla="*/ 1758406 h 2191840"/>
                  <a:gd name="connsiteX16" fmla="*/ 4445059 w 4771410"/>
                  <a:gd name="connsiteY16" fmla="*/ 2084757 h 2191840"/>
                  <a:gd name="connsiteX17" fmla="*/ 4193231 w 4771410"/>
                  <a:gd name="connsiteY17" fmla="*/ 1965996 h 2191840"/>
                  <a:gd name="connsiteX18" fmla="*/ 4173550 w 4771410"/>
                  <a:gd name="connsiteY18" fmla="*/ 1933558 h 2191840"/>
                  <a:gd name="connsiteX19" fmla="*/ 4117892 w 4771410"/>
                  <a:gd name="connsiteY19" fmla="*/ 1950046 h 2191840"/>
                  <a:gd name="connsiteX20" fmla="*/ 4014969 w 4771410"/>
                  <a:gd name="connsiteY20" fmla="*/ 1959947 h 2191840"/>
                  <a:gd name="connsiteX21" fmla="*/ 3729435 w 4771410"/>
                  <a:gd name="connsiteY21" fmla="*/ 1876714 h 2191840"/>
                  <a:gd name="connsiteX22" fmla="*/ 3711564 w 4771410"/>
                  <a:gd name="connsiteY22" fmla="*/ 1862643 h 2191840"/>
                  <a:gd name="connsiteX23" fmla="*/ 3587720 w 4771410"/>
                  <a:gd name="connsiteY23" fmla="*/ 1862643 h 2191840"/>
                  <a:gd name="connsiteX24" fmla="*/ 3583908 w 4771410"/>
                  <a:gd name="connsiteY24" fmla="*/ 1874642 h 2191840"/>
                  <a:gd name="connsiteX25" fmla="*/ 3094188 w 4771410"/>
                  <a:gd name="connsiteY25" fmla="*/ 2191840 h 2191840"/>
                  <a:gd name="connsiteX26" fmla="*/ 2653470 w 4771410"/>
                  <a:gd name="connsiteY26" fmla="*/ 1962862 h 2191840"/>
                  <a:gd name="connsiteX27" fmla="*/ 2644196 w 4771410"/>
                  <a:gd name="connsiteY27" fmla="*/ 1946164 h 2191840"/>
                  <a:gd name="connsiteX28" fmla="*/ 2602035 w 4771410"/>
                  <a:gd name="connsiteY28" fmla="*/ 1997264 h 2191840"/>
                  <a:gd name="connsiteX29" fmla="*/ 2282608 w 4771410"/>
                  <a:gd name="connsiteY29" fmla="*/ 2129575 h 2191840"/>
                  <a:gd name="connsiteX30" fmla="*/ 1908020 w 4771410"/>
                  <a:gd name="connsiteY30" fmla="*/ 1930408 h 2191840"/>
                  <a:gd name="connsiteX31" fmla="*/ 1907071 w 4771410"/>
                  <a:gd name="connsiteY31" fmla="*/ 1928660 h 2191840"/>
                  <a:gd name="connsiteX32" fmla="*/ 1892808 w 4771410"/>
                  <a:gd name="connsiteY32" fmla="*/ 1940427 h 2191840"/>
                  <a:gd name="connsiteX33" fmla="*/ 1660053 w 4771410"/>
                  <a:gd name="connsiteY33" fmla="*/ 2011524 h 2191840"/>
                  <a:gd name="connsiteX34" fmla="*/ 1427298 w 4771410"/>
                  <a:gd name="connsiteY34" fmla="*/ 1940427 h 2191840"/>
                  <a:gd name="connsiteX35" fmla="*/ 1408428 w 4771410"/>
                  <a:gd name="connsiteY35" fmla="*/ 1924858 h 2191840"/>
                  <a:gd name="connsiteX36" fmla="*/ 1381898 w 4771410"/>
                  <a:gd name="connsiteY36" fmla="*/ 1946747 h 2191840"/>
                  <a:gd name="connsiteX37" fmla="*/ 1165798 w 4771410"/>
                  <a:gd name="connsiteY37" fmla="*/ 2012757 h 2191840"/>
                  <a:gd name="connsiteX38" fmla="*/ 867550 w 4771410"/>
                  <a:gd name="connsiteY38" fmla="*/ 1872104 h 2191840"/>
                  <a:gd name="connsiteX39" fmla="*/ 822349 w 4771410"/>
                  <a:gd name="connsiteY39" fmla="*/ 1797604 h 2191840"/>
                  <a:gd name="connsiteX40" fmla="*/ 814843 w 4771410"/>
                  <a:gd name="connsiteY40" fmla="*/ 1806702 h 2191840"/>
                  <a:gd name="connsiteX41" fmla="*/ 603369 w 4771410"/>
                  <a:gd name="connsiteY41" fmla="*/ 1894297 h 2191840"/>
                  <a:gd name="connsiteX42" fmla="*/ 564504 w 4771410"/>
                  <a:gd name="connsiteY42" fmla="*/ 1890379 h 2191840"/>
                  <a:gd name="connsiteX43" fmla="*/ 539441 w 4771410"/>
                  <a:gd name="connsiteY43" fmla="*/ 1913152 h 2191840"/>
                  <a:gd name="connsiteX44" fmla="*/ 345993 w 4771410"/>
                  <a:gd name="connsiteY44" fmla="*/ 1972242 h 2191840"/>
                  <a:gd name="connsiteX45" fmla="*/ 0 w 4771410"/>
                  <a:gd name="connsiteY45" fmla="*/ 1626249 h 2191840"/>
                  <a:gd name="connsiteX46" fmla="*/ 345993 w 4771410"/>
                  <a:gd name="connsiteY46" fmla="*/ 1280256 h 2191840"/>
                  <a:gd name="connsiteX47" fmla="*/ 448881 w 4771410"/>
                  <a:gd name="connsiteY47" fmla="*/ 1295811 h 2191840"/>
                  <a:gd name="connsiteX48" fmla="*/ 493964 w 4771410"/>
                  <a:gd name="connsiteY48" fmla="*/ 1317484 h 2191840"/>
                  <a:gd name="connsiteX49" fmla="*/ 543096 w 4771410"/>
                  <a:gd name="connsiteY49" fmla="*/ 1302233 h 2191840"/>
                  <a:gd name="connsiteX50" fmla="*/ 591588 w 4771410"/>
                  <a:gd name="connsiteY50" fmla="*/ 1297345 h 2191840"/>
                  <a:gd name="connsiteX51" fmla="*/ 601874 w 4771410"/>
                  <a:gd name="connsiteY51" fmla="*/ 1246397 h 2191840"/>
                  <a:gd name="connsiteX52" fmla="*/ 958008 w 4771410"/>
                  <a:gd name="connsiteY52" fmla="*/ 1010335 h 2191840"/>
                  <a:gd name="connsiteX53" fmla="*/ 1035903 w 4771410"/>
                  <a:gd name="connsiteY53" fmla="*/ 1018187 h 2191840"/>
                  <a:gd name="connsiteX54" fmla="*/ 1042591 w 4771410"/>
                  <a:gd name="connsiteY54" fmla="*/ 1020264 h 2191840"/>
                  <a:gd name="connsiteX55" fmla="*/ 1051534 w 4771410"/>
                  <a:gd name="connsiteY55" fmla="*/ 938654 h 2191840"/>
                  <a:gd name="connsiteX56" fmla="*/ 1524750 w 4771410"/>
                  <a:gd name="connsiteY56" fmla="*/ 583843 h 2191840"/>
                  <a:gd name="connsiteX57" fmla="*/ 1580905 w 4771410"/>
                  <a:gd name="connsiteY57" fmla="*/ 589051 h 2191840"/>
                  <a:gd name="connsiteX58" fmla="*/ 1578537 w 4771410"/>
                  <a:gd name="connsiteY58" fmla="*/ 567767 h 2191840"/>
                  <a:gd name="connsiteX59" fmla="*/ 2205281 w 4771410"/>
                  <a:gd name="connsiteY59" fmla="*/ 0 h 21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1410" h="2191840">
                    <a:moveTo>
                      <a:pt x="2205281" y="0"/>
                    </a:moveTo>
                    <a:cubicBezTo>
                      <a:pt x="2421619" y="0"/>
                      <a:pt x="2612356" y="99296"/>
                      <a:pt x="2724987" y="250323"/>
                    </a:cubicBezTo>
                    <a:lnTo>
                      <a:pt x="2739556" y="274640"/>
                    </a:lnTo>
                    <a:lnTo>
                      <a:pt x="2754182" y="270670"/>
                    </a:lnTo>
                    <a:cubicBezTo>
                      <a:pt x="2794451" y="263464"/>
                      <a:pt x="2836145" y="259680"/>
                      <a:pt x="2878849" y="259680"/>
                    </a:cubicBezTo>
                    <a:cubicBezTo>
                      <a:pt x="3220484" y="259680"/>
                      <a:pt x="3497434" y="501865"/>
                      <a:pt x="3497434" y="800615"/>
                    </a:cubicBezTo>
                    <a:lnTo>
                      <a:pt x="3494910" y="818137"/>
                    </a:lnTo>
                    <a:lnTo>
                      <a:pt x="3526064" y="808466"/>
                    </a:lnTo>
                    <a:cubicBezTo>
                      <a:pt x="3551225" y="803318"/>
                      <a:pt x="3577276" y="800614"/>
                      <a:pt x="3603959" y="800614"/>
                    </a:cubicBezTo>
                    <a:cubicBezTo>
                      <a:pt x="3737373" y="800614"/>
                      <a:pt x="3854999" y="868210"/>
                      <a:pt x="3924457" y="971022"/>
                    </a:cubicBezTo>
                    <a:lnTo>
                      <a:pt x="3936281" y="992805"/>
                    </a:lnTo>
                    <a:lnTo>
                      <a:pt x="4014969" y="985235"/>
                    </a:lnTo>
                    <a:cubicBezTo>
                      <a:pt x="4261762" y="985235"/>
                      <a:pt x="4467668" y="1152292"/>
                      <a:pt x="4515289" y="1374372"/>
                    </a:cubicBezTo>
                    <a:lnTo>
                      <a:pt x="4522464" y="1442297"/>
                    </a:lnTo>
                    <a:lnTo>
                      <a:pt x="4572090" y="1457701"/>
                    </a:lnTo>
                    <a:cubicBezTo>
                      <a:pt x="4689222" y="1507244"/>
                      <a:pt x="4771410" y="1623227"/>
                      <a:pt x="4771410" y="1758406"/>
                    </a:cubicBezTo>
                    <a:cubicBezTo>
                      <a:pt x="4771410" y="1938645"/>
                      <a:pt x="4625298" y="2084757"/>
                      <a:pt x="4445059" y="2084757"/>
                    </a:cubicBezTo>
                    <a:cubicBezTo>
                      <a:pt x="4343675" y="2084757"/>
                      <a:pt x="4253088" y="2038527"/>
                      <a:pt x="4193231" y="1965996"/>
                    </a:cubicBezTo>
                    <a:lnTo>
                      <a:pt x="4173550" y="1933558"/>
                    </a:lnTo>
                    <a:lnTo>
                      <a:pt x="4117892" y="1950046"/>
                    </a:lnTo>
                    <a:cubicBezTo>
                      <a:pt x="4084647" y="1956538"/>
                      <a:pt x="4050225" y="1959947"/>
                      <a:pt x="4014969" y="1959947"/>
                    </a:cubicBezTo>
                    <a:cubicBezTo>
                      <a:pt x="3909201" y="1959947"/>
                      <a:pt x="3810942" y="1929263"/>
                      <a:pt x="3729435" y="1876714"/>
                    </a:cubicBezTo>
                    <a:lnTo>
                      <a:pt x="3711564" y="1862643"/>
                    </a:lnTo>
                    <a:lnTo>
                      <a:pt x="3587720" y="1862643"/>
                    </a:lnTo>
                    <a:lnTo>
                      <a:pt x="3583908" y="1874642"/>
                    </a:lnTo>
                    <a:cubicBezTo>
                      <a:pt x="3503224" y="2061046"/>
                      <a:pt x="3314337" y="2191840"/>
                      <a:pt x="3094188" y="2191840"/>
                    </a:cubicBezTo>
                    <a:cubicBezTo>
                      <a:pt x="2910731" y="2191840"/>
                      <a:pt x="2748982" y="2101011"/>
                      <a:pt x="2653470" y="1962862"/>
                    </a:cubicBezTo>
                    <a:lnTo>
                      <a:pt x="2644196" y="1946164"/>
                    </a:lnTo>
                    <a:lnTo>
                      <a:pt x="2602035" y="1997264"/>
                    </a:lnTo>
                    <a:cubicBezTo>
                      <a:pt x="2520286" y="2079013"/>
                      <a:pt x="2407352" y="2129575"/>
                      <a:pt x="2282608" y="2129575"/>
                    </a:cubicBezTo>
                    <a:cubicBezTo>
                      <a:pt x="2126678" y="2129575"/>
                      <a:pt x="1989200" y="2050571"/>
                      <a:pt x="1908020" y="1930408"/>
                    </a:cubicBezTo>
                    <a:lnTo>
                      <a:pt x="1907071" y="1928660"/>
                    </a:lnTo>
                    <a:lnTo>
                      <a:pt x="1892808" y="1940427"/>
                    </a:lnTo>
                    <a:cubicBezTo>
                      <a:pt x="1826367" y="1985314"/>
                      <a:pt x="1746271" y="2011524"/>
                      <a:pt x="1660053" y="2011524"/>
                    </a:cubicBezTo>
                    <a:cubicBezTo>
                      <a:pt x="1573835" y="2011524"/>
                      <a:pt x="1493739" y="1985314"/>
                      <a:pt x="1427298" y="1940427"/>
                    </a:cubicBezTo>
                    <a:lnTo>
                      <a:pt x="1408428" y="1924858"/>
                    </a:lnTo>
                    <a:lnTo>
                      <a:pt x="1381898" y="1946747"/>
                    </a:lnTo>
                    <a:cubicBezTo>
                      <a:pt x="1320211" y="1988423"/>
                      <a:pt x="1245846" y="2012757"/>
                      <a:pt x="1165798" y="2012757"/>
                    </a:cubicBezTo>
                    <a:cubicBezTo>
                      <a:pt x="1045725" y="2012757"/>
                      <a:pt x="938441" y="1958004"/>
                      <a:pt x="867550" y="1872104"/>
                    </a:cubicBezTo>
                    <a:lnTo>
                      <a:pt x="822349" y="1797604"/>
                    </a:lnTo>
                    <a:lnTo>
                      <a:pt x="814843" y="1806702"/>
                    </a:lnTo>
                    <a:cubicBezTo>
                      <a:pt x="760722" y="1860823"/>
                      <a:pt x="685955" y="1894297"/>
                      <a:pt x="603369" y="1894297"/>
                    </a:cubicBezTo>
                    <a:lnTo>
                      <a:pt x="564504" y="1890379"/>
                    </a:lnTo>
                    <a:lnTo>
                      <a:pt x="539441" y="1913152"/>
                    </a:lnTo>
                    <a:cubicBezTo>
                      <a:pt x="484220" y="1950458"/>
                      <a:pt x="417651" y="1972242"/>
                      <a:pt x="345993" y="1972242"/>
                    </a:cubicBezTo>
                    <a:cubicBezTo>
                      <a:pt x="154906" y="1972242"/>
                      <a:pt x="0" y="1817336"/>
                      <a:pt x="0" y="1626249"/>
                    </a:cubicBezTo>
                    <a:cubicBezTo>
                      <a:pt x="0" y="1435162"/>
                      <a:pt x="154906" y="1280256"/>
                      <a:pt x="345993" y="1280256"/>
                    </a:cubicBezTo>
                    <a:cubicBezTo>
                      <a:pt x="381822" y="1280256"/>
                      <a:pt x="416378" y="1285702"/>
                      <a:pt x="448881" y="1295811"/>
                    </a:cubicBezTo>
                    <a:lnTo>
                      <a:pt x="493964" y="1317484"/>
                    </a:lnTo>
                    <a:lnTo>
                      <a:pt x="543096" y="1302233"/>
                    </a:lnTo>
                    <a:lnTo>
                      <a:pt x="591588" y="1297345"/>
                    </a:lnTo>
                    <a:lnTo>
                      <a:pt x="601874" y="1246397"/>
                    </a:lnTo>
                    <a:cubicBezTo>
                      <a:pt x="660549" y="1107673"/>
                      <a:pt x="797911" y="1010335"/>
                      <a:pt x="958008" y="1010335"/>
                    </a:cubicBezTo>
                    <a:cubicBezTo>
                      <a:pt x="984691" y="1010335"/>
                      <a:pt x="1010742" y="1013039"/>
                      <a:pt x="1035903" y="1018187"/>
                    </a:cubicBezTo>
                    <a:lnTo>
                      <a:pt x="1042591" y="1020264"/>
                    </a:lnTo>
                    <a:lnTo>
                      <a:pt x="1051534" y="938654"/>
                    </a:lnTo>
                    <a:cubicBezTo>
                      <a:pt x="1096575" y="736163"/>
                      <a:pt x="1291326" y="583843"/>
                      <a:pt x="1524750" y="583843"/>
                    </a:cubicBezTo>
                    <a:lnTo>
                      <a:pt x="1580905" y="589051"/>
                    </a:lnTo>
                    <a:lnTo>
                      <a:pt x="1578537" y="567767"/>
                    </a:lnTo>
                    <a:cubicBezTo>
                      <a:pt x="1578537" y="254198"/>
                      <a:pt x="1859140" y="0"/>
                      <a:pt x="2205281" y="0"/>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p:cNvSpPr/>
              <p:nvPr/>
            </p:nvSpPr>
            <p:spPr>
              <a:xfrm>
                <a:off x="5628374" y="4942555"/>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p:cNvSpPr/>
              <p:nvPr/>
            </p:nvSpPr>
            <p:spPr>
              <a:xfrm flipH="1">
                <a:off x="7820485" y="4921010"/>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9" name="Group 308"/>
          <p:cNvGrpSpPr/>
          <p:nvPr/>
        </p:nvGrpSpPr>
        <p:grpSpPr>
          <a:xfrm>
            <a:off x="7993843" y="2979825"/>
            <a:ext cx="3399581" cy="2795782"/>
            <a:chOff x="8048707" y="2987378"/>
            <a:chExt cx="4282557" cy="3521933"/>
          </a:xfrm>
        </p:grpSpPr>
        <p:grpSp>
          <p:nvGrpSpPr>
            <p:cNvPr id="12" name="AZURE SERVER"/>
            <p:cNvGrpSpPr>
              <a:grpSpLocks noChangeAspect="1"/>
            </p:cNvGrpSpPr>
            <p:nvPr/>
          </p:nvGrpSpPr>
          <p:grpSpPr>
            <a:xfrm>
              <a:off x="8048707" y="2987378"/>
              <a:ext cx="1321403" cy="3521933"/>
              <a:chOff x="5505393" y="1701272"/>
              <a:chExt cx="1321403" cy="3521933"/>
            </a:xfrm>
          </p:grpSpPr>
          <p:sp>
            <p:nvSpPr>
              <p:cNvPr id="13" name="Rectangle 12"/>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p:cNvGrpSpPr/>
              <p:nvPr/>
            </p:nvGrpSpPr>
            <p:grpSpPr>
              <a:xfrm>
                <a:off x="5594310" y="3041197"/>
                <a:ext cx="1143568" cy="456065"/>
                <a:chOff x="6064578" y="3553227"/>
                <a:chExt cx="1143568" cy="456065"/>
              </a:xfrm>
            </p:grpSpPr>
            <p:sp>
              <p:nvSpPr>
                <p:cNvPr id="108" name="Rectangle 107"/>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p:cNvGrpSpPr/>
              <p:nvPr/>
            </p:nvGrpSpPr>
            <p:grpSpPr>
              <a:xfrm>
                <a:off x="5594310" y="2612237"/>
                <a:ext cx="1143568" cy="318788"/>
                <a:chOff x="5554064" y="2197265"/>
                <a:chExt cx="1143568" cy="318788"/>
              </a:xfrm>
            </p:grpSpPr>
            <p:sp>
              <p:nvSpPr>
                <p:cNvPr id="82" name="Rectangle 81"/>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4" name="Group 83"/>
                <p:cNvGrpSpPr/>
                <p:nvPr/>
              </p:nvGrpSpPr>
              <p:grpSpPr>
                <a:xfrm>
                  <a:off x="5616213" y="2264892"/>
                  <a:ext cx="1013582" cy="183535"/>
                  <a:chOff x="5645604" y="2685047"/>
                  <a:chExt cx="1013582" cy="183535"/>
                </a:xfrm>
              </p:grpSpPr>
              <p:sp>
                <p:nvSpPr>
                  <p:cNvPr id="85" name="Rectangle 84"/>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86"/>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Oval 87"/>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Oval 88"/>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96"/>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98"/>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100"/>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01"/>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4"/>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5"/>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6" name="Group 15"/>
              <p:cNvGrpSpPr/>
              <p:nvPr/>
            </p:nvGrpSpPr>
            <p:grpSpPr>
              <a:xfrm>
                <a:off x="5594310" y="2239646"/>
                <a:ext cx="1143568" cy="318788"/>
                <a:chOff x="5554064" y="2197265"/>
                <a:chExt cx="1143568" cy="318788"/>
              </a:xfrm>
            </p:grpSpPr>
            <p:sp>
              <p:nvSpPr>
                <p:cNvPr id="56" name="Rectangle 55"/>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56"/>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8" name="Group 57"/>
                <p:cNvGrpSpPr/>
                <p:nvPr/>
              </p:nvGrpSpPr>
              <p:grpSpPr>
                <a:xfrm>
                  <a:off x="5616213" y="2264892"/>
                  <a:ext cx="1013582" cy="183535"/>
                  <a:chOff x="5645604" y="2685047"/>
                  <a:chExt cx="1013582" cy="183535"/>
                </a:xfrm>
              </p:grpSpPr>
              <p:sp>
                <p:nvSpPr>
                  <p:cNvPr id="59" name="Rectangle 58"/>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60"/>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61"/>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62"/>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8"/>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9"/>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70"/>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72"/>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73"/>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7"/>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7" name="Group 16"/>
              <p:cNvGrpSpPr/>
              <p:nvPr/>
            </p:nvGrpSpPr>
            <p:grpSpPr>
              <a:xfrm>
                <a:off x="5594310" y="1916734"/>
                <a:ext cx="1143568" cy="318788"/>
                <a:chOff x="5554064" y="2197265"/>
                <a:chExt cx="1143568" cy="318788"/>
              </a:xfrm>
            </p:grpSpPr>
            <p:sp>
              <p:nvSpPr>
                <p:cNvPr id="30" name="Rectangle 29"/>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p:cNvGrpSpPr/>
                <p:nvPr/>
              </p:nvGrpSpPr>
              <p:grpSpPr>
                <a:xfrm>
                  <a:off x="5616213" y="2264892"/>
                  <a:ext cx="1013582" cy="183535"/>
                  <a:chOff x="5645604" y="2685047"/>
                  <a:chExt cx="1013582" cy="183535"/>
                </a:xfrm>
              </p:grpSpPr>
              <p:sp>
                <p:nvSpPr>
                  <p:cNvPr id="33" name="Rectangle 32"/>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Oval 34"/>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35"/>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36"/>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42"/>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43"/>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45"/>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46"/>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8" name="Group 17"/>
              <p:cNvGrpSpPr/>
              <p:nvPr/>
            </p:nvGrpSpPr>
            <p:grpSpPr>
              <a:xfrm>
                <a:off x="5594310" y="3556734"/>
                <a:ext cx="1143568" cy="456065"/>
                <a:chOff x="6064578" y="3553227"/>
                <a:chExt cx="1143568" cy="456065"/>
              </a:xfrm>
            </p:grpSpPr>
            <p:sp>
              <p:nvSpPr>
                <p:cNvPr id="27" name="Rectangle 26"/>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p:cNvGrpSpPr/>
              <p:nvPr/>
            </p:nvGrpSpPr>
            <p:grpSpPr>
              <a:xfrm>
                <a:off x="5594310" y="4061418"/>
                <a:ext cx="1143568" cy="456065"/>
                <a:chOff x="6064578" y="3553227"/>
                <a:chExt cx="1143568" cy="456065"/>
              </a:xfrm>
            </p:grpSpPr>
            <p:sp>
              <p:nvSpPr>
                <p:cNvPr id="24" name="Rectangle 23"/>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p:cNvGrpSpPr/>
              <p:nvPr/>
            </p:nvGrpSpPr>
            <p:grpSpPr>
              <a:xfrm>
                <a:off x="5594310" y="4538968"/>
                <a:ext cx="1143568" cy="456065"/>
                <a:chOff x="6064578" y="3553227"/>
                <a:chExt cx="1143568" cy="456065"/>
              </a:xfrm>
            </p:grpSpPr>
            <p:sp>
              <p:nvSpPr>
                <p:cNvPr id="21" name="Rectangle 20"/>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AZURE SERVER"/>
            <p:cNvGrpSpPr>
              <a:grpSpLocks noChangeAspect="1"/>
            </p:cNvGrpSpPr>
            <p:nvPr/>
          </p:nvGrpSpPr>
          <p:grpSpPr>
            <a:xfrm>
              <a:off x="9529284" y="2987378"/>
              <a:ext cx="1321403" cy="3521933"/>
              <a:chOff x="5505393" y="1701272"/>
              <a:chExt cx="1321403" cy="3521933"/>
            </a:xfrm>
          </p:grpSpPr>
          <p:sp>
            <p:nvSpPr>
              <p:cNvPr id="112" name="Rectangle 111"/>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3" name="Group 112"/>
              <p:cNvGrpSpPr/>
              <p:nvPr/>
            </p:nvGrpSpPr>
            <p:grpSpPr>
              <a:xfrm>
                <a:off x="5594310" y="3041197"/>
                <a:ext cx="1143568" cy="456065"/>
                <a:chOff x="6064578" y="3553227"/>
                <a:chExt cx="1143568" cy="456065"/>
              </a:xfrm>
            </p:grpSpPr>
            <p:sp>
              <p:nvSpPr>
                <p:cNvPr id="207" name="Rectangle 206"/>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p:cNvGrpSpPr/>
              <p:nvPr/>
            </p:nvGrpSpPr>
            <p:grpSpPr>
              <a:xfrm>
                <a:off x="5594310" y="2612237"/>
                <a:ext cx="1143568" cy="318788"/>
                <a:chOff x="5554064" y="2197265"/>
                <a:chExt cx="1143568" cy="318788"/>
              </a:xfrm>
            </p:grpSpPr>
            <p:sp>
              <p:nvSpPr>
                <p:cNvPr id="181" name="Rectangle 180"/>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3" name="Group 182"/>
                <p:cNvGrpSpPr/>
                <p:nvPr/>
              </p:nvGrpSpPr>
              <p:grpSpPr>
                <a:xfrm>
                  <a:off x="5616213" y="2264892"/>
                  <a:ext cx="1013582" cy="183535"/>
                  <a:chOff x="5645604" y="2685047"/>
                  <a:chExt cx="1013582" cy="183535"/>
                </a:xfrm>
              </p:grpSpPr>
              <p:sp>
                <p:nvSpPr>
                  <p:cNvPr id="184" name="Rectangle 183"/>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185"/>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186"/>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88"/>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89"/>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90"/>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91"/>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192"/>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193"/>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194"/>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195"/>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196"/>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197"/>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198"/>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199"/>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200"/>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201"/>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203"/>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204"/>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205"/>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5" name="Group 114"/>
              <p:cNvGrpSpPr/>
              <p:nvPr/>
            </p:nvGrpSpPr>
            <p:grpSpPr>
              <a:xfrm>
                <a:off x="5594310" y="2239646"/>
                <a:ext cx="1143568" cy="318788"/>
                <a:chOff x="5554064" y="2197265"/>
                <a:chExt cx="1143568" cy="318788"/>
              </a:xfrm>
            </p:grpSpPr>
            <p:sp>
              <p:nvSpPr>
                <p:cNvPr id="155" name="Rectangle 154"/>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7" name="Group 156"/>
                <p:cNvGrpSpPr/>
                <p:nvPr/>
              </p:nvGrpSpPr>
              <p:grpSpPr>
                <a:xfrm>
                  <a:off x="5616213" y="2264892"/>
                  <a:ext cx="1013582" cy="183535"/>
                  <a:chOff x="5645604" y="2685047"/>
                  <a:chExt cx="1013582" cy="183535"/>
                </a:xfrm>
              </p:grpSpPr>
              <p:sp>
                <p:nvSpPr>
                  <p:cNvPr id="158" name="Rectangle 157"/>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Oval 161"/>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68"/>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69"/>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170"/>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71"/>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72"/>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73"/>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74"/>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175"/>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76"/>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177"/>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78"/>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79"/>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6" name="Group 115"/>
              <p:cNvGrpSpPr/>
              <p:nvPr/>
            </p:nvGrpSpPr>
            <p:grpSpPr>
              <a:xfrm>
                <a:off x="5594310" y="1916734"/>
                <a:ext cx="1143568" cy="318788"/>
                <a:chOff x="5554064" y="2197265"/>
                <a:chExt cx="1143568" cy="318788"/>
              </a:xfrm>
            </p:grpSpPr>
            <p:sp>
              <p:nvSpPr>
                <p:cNvPr id="129" name="Rectangle 128"/>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1" name="Group 130"/>
                <p:cNvGrpSpPr/>
                <p:nvPr/>
              </p:nvGrpSpPr>
              <p:grpSpPr>
                <a:xfrm>
                  <a:off x="5616213" y="2264892"/>
                  <a:ext cx="1013582" cy="183535"/>
                  <a:chOff x="5645604" y="2685047"/>
                  <a:chExt cx="1013582" cy="183535"/>
                </a:xfrm>
              </p:grpSpPr>
              <p:sp>
                <p:nvSpPr>
                  <p:cNvPr id="132" name="Rectangle 131"/>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34"/>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7" name="Group 116"/>
              <p:cNvGrpSpPr/>
              <p:nvPr/>
            </p:nvGrpSpPr>
            <p:grpSpPr>
              <a:xfrm>
                <a:off x="5594310" y="3556734"/>
                <a:ext cx="1143568" cy="456065"/>
                <a:chOff x="6064578" y="3553227"/>
                <a:chExt cx="1143568" cy="456065"/>
              </a:xfrm>
            </p:grpSpPr>
            <p:sp>
              <p:nvSpPr>
                <p:cNvPr id="126" name="Rectangle 125"/>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26"/>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8" name="Group 117"/>
              <p:cNvGrpSpPr/>
              <p:nvPr/>
            </p:nvGrpSpPr>
            <p:grpSpPr>
              <a:xfrm>
                <a:off x="5594310" y="4061418"/>
                <a:ext cx="1143568" cy="456065"/>
                <a:chOff x="6064578" y="3553227"/>
                <a:chExt cx="1143568" cy="456065"/>
              </a:xfrm>
            </p:grpSpPr>
            <p:sp>
              <p:nvSpPr>
                <p:cNvPr id="123" name="Rectangle 122"/>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oup 118"/>
              <p:cNvGrpSpPr/>
              <p:nvPr/>
            </p:nvGrpSpPr>
            <p:grpSpPr>
              <a:xfrm>
                <a:off x="5594310" y="4538968"/>
                <a:ext cx="1143568" cy="456065"/>
                <a:chOff x="6064578" y="3553227"/>
                <a:chExt cx="1143568" cy="456065"/>
              </a:xfrm>
            </p:grpSpPr>
            <p:sp>
              <p:nvSpPr>
                <p:cNvPr id="120" name="Rectangle 119"/>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0" name="AZURE SERVER"/>
            <p:cNvGrpSpPr>
              <a:grpSpLocks noChangeAspect="1"/>
            </p:cNvGrpSpPr>
            <p:nvPr/>
          </p:nvGrpSpPr>
          <p:grpSpPr>
            <a:xfrm>
              <a:off x="11009861" y="2987378"/>
              <a:ext cx="1321403" cy="3521933"/>
              <a:chOff x="5505393" y="1701272"/>
              <a:chExt cx="1321403" cy="3521933"/>
            </a:xfrm>
          </p:grpSpPr>
          <p:sp>
            <p:nvSpPr>
              <p:cNvPr id="211" name="Rectangle 210"/>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2" name="Group 211"/>
              <p:cNvGrpSpPr/>
              <p:nvPr/>
            </p:nvGrpSpPr>
            <p:grpSpPr>
              <a:xfrm>
                <a:off x="5594310" y="3041197"/>
                <a:ext cx="1143568" cy="456065"/>
                <a:chOff x="6064578" y="3553227"/>
                <a:chExt cx="1143568" cy="456065"/>
              </a:xfrm>
            </p:grpSpPr>
            <p:sp>
              <p:nvSpPr>
                <p:cNvPr id="306" name="Rectangle 305"/>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306"/>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3" name="Group 212"/>
              <p:cNvGrpSpPr/>
              <p:nvPr/>
            </p:nvGrpSpPr>
            <p:grpSpPr>
              <a:xfrm>
                <a:off x="5594310" y="2612237"/>
                <a:ext cx="1143568" cy="318788"/>
                <a:chOff x="5554064" y="2197265"/>
                <a:chExt cx="1143568" cy="318788"/>
              </a:xfrm>
            </p:grpSpPr>
            <p:sp>
              <p:nvSpPr>
                <p:cNvPr id="280" name="Rectangle 279"/>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280"/>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2" name="Group 281"/>
                <p:cNvGrpSpPr/>
                <p:nvPr/>
              </p:nvGrpSpPr>
              <p:grpSpPr>
                <a:xfrm>
                  <a:off x="5616213" y="2264892"/>
                  <a:ext cx="1013582" cy="183535"/>
                  <a:chOff x="5645604" y="2685047"/>
                  <a:chExt cx="1013582" cy="183535"/>
                </a:xfrm>
              </p:grpSpPr>
              <p:sp>
                <p:nvSpPr>
                  <p:cNvPr id="283" name="Rectangle 282"/>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283"/>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Oval 284"/>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Oval 285"/>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Oval 286"/>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287"/>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288"/>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289"/>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290"/>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291"/>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292"/>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293"/>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294"/>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295"/>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297"/>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298"/>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299"/>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300"/>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301"/>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302"/>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303"/>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304"/>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4" name="Group 213"/>
              <p:cNvGrpSpPr/>
              <p:nvPr/>
            </p:nvGrpSpPr>
            <p:grpSpPr>
              <a:xfrm>
                <a:off x="5594310" y="2239646"/>
                <a:ext cx="1143568" cy="318788"/>
                <a:chOff x="5554064" y="2197265"/>
                <a:chExt cx="1143568" cy="318788"/>
              </a:xfrm>
            </p:grpSpPr>
            <p:sp>
              <p:nvSpPr>
                <p:cNvPr id="254" name="Rectangle 253"/>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6" name="Group 255"/>
                <p:cNvGrpSpPr/>
                <p:nvPr/>
              </p:nvGrpSpPr>
              <p:grpSpPr>
                <a:xfrm>
                  <a:off x="5616213" y="2264892"/>
                  <a:ext cx="1013582" cy="183535"/>
                  <a:chOff x="5645604" y="2685047"/>
                  <a:chExt cx="1013582" cy="183535"/>
                </a:xfrm>
              </p:grpSpPr>
              <p:sp>
                <p:nvSpPr>
                  <p:cNvPr id="257" name="Rectangle 256"/>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257"/>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Oval 258"/>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Oval 259"/>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Oval 260"/>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261"/>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262"/>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263"/>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264"/>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265"/>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266"/>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267"/>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268"/>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269"/>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270"/>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271"/>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272"/>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273"/>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274"/>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275"/>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276"/>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277"/>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278"/>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5" name="Group 214"/>
              <p:cNvGrpSpPr/>
              <p:nvPr/>
            </p:nvGrpSpPr>
            <p:grpSpPr>
              <a:xfrm>
                <a:off x="5594310" y="1916734"/>
                <a:ext cx="1143568" cy="318788"/>
                <a:chOff x="5554064" y="2197265"/>
                <a:chExt cx="1143568" cy="318788"/>
              </a:xfrm>
            </p:grpSpPr>
            <p:sp>
              <p:nvSpPr>
                <p:cNvPr id="228" name="Rectangle 227"/>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228"/>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0" name="Group 229"/>
                <p:cNvGrpSpPr/>
                <p:nvPr/>
              </p:nvGrpSpPr>
              <p:grpSpPr>
                <a:xfrm>
                  <a:off x="5616213" y="2264892"/>
                  <a:ext cx="1013582" cy="183535"/>
                  <a:chOff x="5645604" y="2685047"/>
                  <a:chExt cx="1013582" cy="183535"/>
                </a:xfrm>
              </p:grpSpPr>
              <p:sp>
                <p:nvSpPr>
                  <p:cNvPr id="231" name="Rectangle 230"/>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Oval 232"/>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Oval 233"/>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Oval 234"/>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235"/>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236"/>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237"/>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238"/>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239"/>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240"/>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241"/>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242"/>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243"/>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244"/>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Rectangle 245"/>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246"/>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247"/>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248"/>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249"/>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250"/>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251"/>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252"/>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5594310" y="3556734"/>
                <a:ext cx="1143568" cy="456065"/>
                <a:chOff x="6064578" y="3553227"/>
                <a:chExt cx="1143568" cy="456065"/>
              </a:xfrm>
            </p:grpSpPr>
            <p:sp>
              <p:nvSpPr>
                <p:cNvPr id="225" name="Rectangle 224"/>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225"/>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7" name="Group 216"/>
              <p:cNvGrpSpPr/>
              <p:nvPr/>
            </p:nvGrpSpPr>
            <p:grpSpPr>
              <a:xfrm>
                <a:off x="5594310" y="4061418"/>
                <a:ext cx="1143568" cy="456065"/>
                <a:chOff x="6064578" y="3553227"/>
                <a:chExt cx="1143568" cy="456065"/>
              </a:xfrm>
            </p:grpSpPr>
            <p:sp>
              <p:nvSpPr>
                <p:cNvPr id="222" name="Rectangle 221"/>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222"/>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8" name="Group 217"/>
              <p:cNvGrpSpPr/>
              <p:nvPr/>
            </p:nvGrpSpPr>
            <p:grpSpPr>
              <a:xfrm>
                <a:off x="5594310" y="4538968"/>
                <a:ext cx="1143568" cy="456065"/>
                <a:chOff x="6064578" y="3553227"/>
                <a:chExt cx="1143568" cy="456065"/>
              </a:xfrm>
            </p:grpSpPr>
            <p:sp>
              <p:nvSpPr>
                <p:cNvPr id="219" name="Rectangle 218"/>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219"/>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311" name="Cloud 1"/>
          <p:cNvSpPr>
            <a:spLocks noChangeAspect="1"/>
          </p:cNvSpPr>
          <p:nvPr/>
        </p:nvSpPr>
        <p:spPr bwMode="auto">
          <a:xfrm>
            <a:off x="9912153" y="588859"/>
            <a:ext cx="2122696" cy="117562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3"/>
          </a:solidFill>
          <a:ln w="12700">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310" name="CLOUD"/>
          <p:cNvSpPr/>
          <p:nvPr/>
        </p:nvSpPr>
        <p:spPr>
          <a:xfrm>
            <a:off x="7616902" y="1450901"/>
            <a:ext cx="1046684" cy="645435"/>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Text Placeholder 2"/>
          <p:cNvSpPr txBox="1">
            <a:spLocks/>
          </p:cNvSpPr>
          <p:nvPr/>
        </p:nvSpPr>
        <p:spPr>
          <a:xfrm>
            <a:off x="274638" y="1212850"/>
            <a:ext cx="7693784" cy="34655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ts val="1200"/>
              </a:spcBef>
              <a:spcAft>
                <a:spcPts val="0"/>
              </a:spcAft>
              <a:buClrTx/>
              <a:buSzPct val="90000"/>
              <a:buFontTx/>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8D7"/>
                </a:solidFill>
              </a:rPr>
              <a:t>The idea behind the </a:t>
            </a:r>
            <a:br>
              <a:rPr lang="en-US" sz="2800" dirty="0">
                <a:solidFill>
                  <a:srgbClr val="0078D7"/>
                </a:solidFill>
              </a:rPr>
            </a:br>
            <a:r>
              <a:rPr lang="en-US" sz="2800" dirty="0">
                <a:solidFill>
                  <a:srgbClr val="0078D7"/>
                </a:solidFill>
              </a:rPr>
              <a:t>Azure Stack Development Kit is:</a:t>
            </a:r>
          </a:p>
          <a:p>
            <a:endParaRPr lang="en-US" sz="2800" dirty="0">
              <a:solidFill>
                <a:srgbClr val="0078D7"/>
              </a:solidFill>
            </a:endParaRP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Limited deployment duration (hours)</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Minimal hardware required (deploys on one server)</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Reduced component install (non-HA)</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Easy to install (PowerShell) </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Can integrate into a larger environment</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Enable on-premises Azure modern application development</a:t>
            </a:r>
          </a:p>
        </p:txBody>
      </p:sp>
    </p:spTree>
    <p:extLst>
      <p:ext uri="{BB962C8B-B14F-4D97-AF65-F5344CB8AC3E}">
        <p14:creationId xmlns:p14="http://schemas.microsoft.com/office/powerpoint/2010/main" val="24555096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Azure Stack Hub Dev Kit be deployed?</a:t>
            </a:r>
          </a:p>
        </p:txBody>
      </p:sp>
      <p:sp>
        <p:nvSpPr>
          <p:cNvPr id="3" name="Text Placeholder 2"/>
          <p:cNvSpPr>
            <a:spLocks noGrp="1"/>
          </p:cNvSpPr>
          <p:nvPr>
            <p:ph type="body" sz="quarter" idx="10"/>
          </p:nvPr>
        </p:nvSpPr>
        <p:spPr>
          <a:xfrm>
            <a:off x="274638" y="1212850"/>
            <a:ext cx="7287450" cy="4438138"/>
          </a:xfrm>
        </p:spPr>
        <p:txBody>
          <a:bodyPr/>
          <a:lstStyle/>
          <a:p>
            <a:r>
              <a:rPr lang="en-US" sz="2800" dirty="0">
                <a:solidFill>
                  <a:srgbClr val="0078D7"/>
                </a:solidFill>
              </a:rPr>
              <a:t>Any system that meets the minimum hardware requirements</a:t>
            </a:r>
          </a:p>
          <a:p>
            <a:pPr lvl="1"/>
            <a:r>
              <a:rPr lang="en-US" dirty="0"/>
              <a:t>Existing datacenter system or large workstation machines meeting the minimum requirements</a:t>
            </a:r>
          </a:p>
          <a:p>
            <a:pPr lvl="1"/>
            <a:r>
              <a:rPr lang="en-US" dirty="0"/>
              <a:t>Dev Kit is assumed to have unfettered network access to the Internet</a:t>
            </a:r>
          </a:p>
          <a:p>
            <a:pPr lvl="1"/>
            <a:r>
              <a:rPr lang="en-US" dirty="0"/>
              <a:t>Minimum requirements:</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Ensure you have the minimum storage, network and memory</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Validation can be performed using the pre-req checker</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(More detail on exact specs is coming up in a few slides)</a:t>
            </a:r>
          </a:p>
          <a:p>
            <a:pPr lvl="2"/>
            <a:endParaRPr lang="en-US" dirty="0"/>
          </a:p>
        </p:txBody>
      </p:sp>
      <p:sp>
        <p:nvSpPr>
          <p:cNvPr id="6" name="Rectangle 5"/>
          <p:cNvSpPr/>
          <p:nvPr/>
        </p:nvSpPr>
        <p:spPr>
          <a:xfrm>
            <a:off x="274638" y="6469748"/>
            <a:ext cx="11931206" cy="369332"/>
          </a:xfrm>
          <a:prstGeom prst="rect">
            <a:avLst/>
          </a:prstGeom>
        </p:spPr>
        <p:txBody>
          <a:bodyPr wrap="square">
            <a:spAutoFit/>
          </a:bodyPr>
          <a:lstStyle/>
          <a:p>
            <a:pPr marL="0" lvl="2"/>
            <a:r>
              <a:rPr lang="en-US" dirty="0">
                <a:hlinkClick r:id="rId3"/>
              </a:rPr>
              <a:t>https://docs.microsoft.com/en-us/azure/azure-stack/azure-stack-deploy</a:t>
            </a:r>
            <a:r>
              <a:rPr lang="en-US" dirty="0"/>
              <a:t> </a:t>
            </a:r>
          </a:p>
        </p:txBody>
      </p:sp>
      <p:grpSp>
        <p:nvGrpSpPr>
          <p:cNvPr id="33" name="STACK CLOUD"/>
          <p:cNvGrpSpPr>
            <a:grpSpLocks noChangeAspect="1"/>
          </p:cNvGrpSpPr>
          <p:nvPr/>
        </p:nvGrpSpPr>
        <p:grpSpPr>
          <a:xfrm>
            <a:off x="7626843" y="1386244"/>
            <a:ext cx="4809632" cy="2574286"/>
            <a:chOff x="4436367" y="3732457"/>
            <a:chExt cx="4771410" cy="2553828"/>
          </a:xfrm>
        </p:grpSpPr>
        <p:sp>
          <p:nvSpPr>
            <p:cNvPr id="34" name="Freeform: Shape 33"/>
            <p:cNvSpPr/>
            <p:nvPr/>
          </p:nvSpPr>
          <p:spPr>
            <a:xfrm>
              <a:off x="4630628" y="5312662"/>
              <a:ext cx="4279766" cy="973623"/>
            </a:xfrm>
            <a:custGeom>
              <a:avLst/>
              <a:gdLst>
                <a:gd name="connsiteX0" fmla="*/ 1648052 w 4279766"/>
                <a:gd name="connsiteY0" fmla="*/ 0 h 973623"/>
                <a:gd name="connsiteX1" fmla="*/ 1942418 w 4279766"/>
                <a:gd name="connsiteY1" fmla="*/ 121930 h 973623"/>
                <a:gd name="connsiteX2" fmla="*/ 1984468 w 4279766"/>
                <a:gd name="connsiteY2" fmla="*/ 172895 h 973623"/>
                <a:gd name="connsiteX3" fmla="*/ 2015493 w 4279766"/>
                <a:gd name="connsiteY3" fmla="*/ 147297 h 973623"/>
                <a:gd name="connsiteX4" fmla="*/ 2268064 w 4279766"/>
                <a:gd name="connsiteY4" fmla="*/ 70147 h 973623"/>
                <a:gd name="connsiteX5" fmla="*/ 2642653 w 4279766"/>
                <a:gd name="connsiteY5" fmla="*/ 269314 h 973623"/>
                <a:gd name="connsiteX6" fmla="*/ 2669934 w 4279766"/>
                <a:gd name="connsiteY6" fmla="*/ 319577 h 973623"/>
                <a:gd name="connsiteX7" fmla="*/ 2671151 w 4279766"/>
                <a:gd name="connsiteY7" fmla="*/ 317386 h 973623"/>
                <a:gd name="connsiteX8" fmla="*/ 2966302 w 4279766"/>
                <a:gd name="connsiteY8" fmla="*/ 164038 h 973623"/>
                <a:gd name="connsiteX9" fmla="*/ 3104850 w 4279766"/>
                <a:gd name="connsiteY9" fmla="*/ 191371 h 973623"/>
                <a:gd name="connsiteX10" fmla="*/ 3156647 w 4279766"/>
                <a:gd name="connsiteY10" fmla="*/ 218844 h 973623"/>
                <a:gd name="connsiteX11" fmla="*/ 3195764 w 4279766"/>
                <a:gd name="connsiteY11" fmla="*/ 172515 h 973623"/>
                <a:gd name="connsiteX12" fmla="*/ 3447452 w 4279766"/>
                <a:gd name="connsiteY12" fmla="*/ 70642 h 973623"/>
                <a:gd name="connsiteX13" fmla="*/ 3646461 w 4279766"/>
                <a:gd name="connsiteY13" fmla="*/ 130043 h 973623"/>
                <a:gd name="connsiteX14" fmla="*/ 3675019 w 4279766"/>
                <a:gd name="connsiteY14" fmla="*/ 153067 h 973623"/>
                <a:gd name="connsiteX15" fmla="*/ 3695318 w 4279766"/>
                <a:gd name="connsiteY15" fmla="*/ 129589 h 973623"/>
                <a:gd name="connsiteX16" fmla="*/ 3937404 w 4279766"/>
                <a:gd name="connsiteY16" fmla="*/ 33896 h 973623"/>
                <a:gd name="connsiteX17" fmla="*/ 4279766 w 4279766"/>
                <a:gd name="connsiteY17" fmla="*/ 360612 h 973623"/>
                <a:gd name="connsiteX18" fmla="*/ 3937404 w 4279766"/>
                <a:gd name="connsiteY18" fmla="*/ 687328 h 973623"/>
                <a:gd name="connsiteX19" fmla="*/ 3745986 w 4279766"/>
                <a:gd name="connsiteY19" fmla="*/ 631530 h 973623"/>
                <a:gd name="connsiteX20" fmla="*/ 3734517 w 4279766"/>
                <a:gd name="connsiteY20" fmla="*/ 622500 h 973623"/>
                <a:gd name="connsiteX21" fmla="*/ 3699140 w 4279766"/>
                <a:gd name="connsiteY21" fmla="*/ 664400 h 973623"/>
                <a:gd name="connsiteX22" fmla="*/ 3447452 w 4279766"/>
                <a:gd name="connsiteY22" fmla="*/ 766272 h 973623"/>
                <a:gd name="connsiteX23" fmla="*/ 3308904 w 4279766"/>
                <a:gd name="connsiteY23" fmla="*/ 738939 h 973623"/>
                <a:gd name="connsiteX24" fmla="*/ 3257107 w 4279766"/>
                <a:gd name="connsiteY24" fmla="*/ 711467 h 973623"/>
                <a:gd name="connsiteX25" fmla="*/ 3217990 w 4279766"/>
                <a:gd name="connsiteY25" fmla="*/ 757796 h 973623"/>
                <a:gd name="connsiteX26" fmla="*/ 2966302 w 4279766"/>
                <a:gd name="connsiteY26" fmla="*/ 859668 h 973623"/>
                <a:gd name="connsiteX27" fmla="*/ 2714615 w 4279766"/>
                <a:gd name="connsiteY27" fmla="*/ 757796 h 973623"/>
                <a:gd name="connsiteX28" fmla="*/ 2676316 w 4279766"/>
                <a:gd name="connsiteY28" fmla="*/ 712436 h 973623"/>
                <a:gd name="connsiteX29" fmla="*/ 2642653 w 4279766"/>
                <a:gd name="connsiteY29" fmla="*/ 774456 h 973623"/>
                <a:gd name="connsiteX30" fmla="*/ 2268064 w 4279766"/>
                <a:gd name="connsiteY30" fmla="*/ 973623 h 973623"/>
                <a:gd name="connsiteX31" fmla="*/ 1893476 w 4279766"/>
                <a:gd name="connsiteY31" fmla="*/ 774456 h 973623"/>
                <a:gd name="connsiteX32" fmla="*/ 1884699 w 4279766"/>
                <a:gd name="connsiteY32" fmla="*/ 758285 h 973623"/>
                <a:gd name="connsiteX33" fmla="*/ 1880807 w 4279766"/>
                <a:gd name="connsiteY33" fmla="*/ 761495 h 973623"/>
                <a:gd name="connsiteX34" fmla="*/ 1648052 w 4279766"/>
                <a:gd name="connsiteY34" fmla="*/ 832592 h 973623"/>
                <a:gd name="connsiteX35" fmla="*/ 1415297 w 4279766"/>
                <a:gd name="connsiteY35" fmla="*/ 761495 h 973623"/>
                <a:gd name="connsiteX36" fmla="*/ 1371316 w 4279766"/>
                <a:gd name="connsiteY36" fmla="*/ 725208 h 973623"/>
                <a:gd name="connsiteX37" fmla="*/ 1349541 w 4279766"/>
                <a:gd name="connsiteY37" fmla="*/ 751599 h 973623"/>
                <a:gd name="connsiteX38" fmla="*/ 1045162 w 4279766"/>
                <a:gd name="connsiteY38" fmla="*/ 877677 h 973623"/>
                <a:gd name="connsiteX39" fmla="*/ 688220 w 4279766"/>
                <a:gd name="connsiteY39" fmla="*/ 687893 h 973623"/>
                <a:gd name="connsiteX40" fmla="*/ 658389 w 4279766"/>
                <a:gd name="connsiteY40" fmla="*/ 632933 h 973623"/>
                <a:gd name="connsiteX41" fmla="*/ 636552 w 4279766"/>
                <a:gd name="connsiteY41" fmla="*/ 644785 h 973623"/>
                <a:gd name="connsiteX42" fmla="*/ 520141 w 4279766"/>
                <a:gd name="connsiteY42" fmla="*/ 668287 h 973623"/>
                <a:gd name="connsiteX43" fmla="*/ 308666 w 4279766"/>
                <a:gd name="connsiteY43" fmla="*/ 580692 h 973623"/>
                <a:gd name="connsiteX44" fmla="*/ 305632 w 4279766"/>
                <a:gd name="connsiteY44" fmla="*/ 577014 h 973623"/>
                <a:gd name="connsiteX45" fmla="*/ 265207 w 4279766"/>
                <a:gd name="connsiteY45" fmla="*/ 589563 h 973623"/>
                <a:gd name="connsiteX46" fmla="*/ 220724 w 4279766"/>
                <a:gd name="connsiteY46" fmla="*/ 594047 h 973623"/>
                <a:gd name="connsiteX47" fmla="*/ 0 w 4279766"/>
                <a:gd name="connsiteY47" fmla="*/ 373323 h 973623"/>
                <a:gd name="connsiteX48" fmla="*/ 220724 w 4279766"/>
                <a:gd name="connsiteY48" fmla="*/ 152599 h 973623"/>
                <a:gd name="connsiteX49" fmla="*/ 265207 w 4279766"/>
                <a:gd name="connsiteY49" fmla="*/ 157083 h 973623"/>
                <a:gd name="connsiteX50" fmla="*/ 300238 w 4279766"/>
                <a:gd name="connsiteY50" fmla="*/ 167958 h 973623"/>
                <a:gd name="connsiteX51" fmla="*/ 308666 w 4279766"/>
                <a:gd name="connsiteY51" fmla="*/ 157743 h 973623"/>
                <a:gd name="connsiteX52" fmla="*/ 520141 w 4279766"/>
                <a:gd name="connsiteY52" fmla="*/ 70147 h 973623"/>
                <a:gd name="connsiteX53" fmla="*/ 687354 w 4279766"/>
                <a:gd name="connsiteY53" fmla="*/ 121224 h 973623"/>
                <a:gd name="connsiteX54" fmla="*/ 729754 w 4279766"/>
                <a:gd name="connsiteY54" fmla="*/ 156207 h 973623"/>
                <a:gd name="connsiteX55" fmla="*/ 740783 w 4279766"/>
                <a:gd name="connsiteY55" fmla="*/ 142841 h 973623"/>
                <a:gd name="connsiteX56" fmla="*/ 1045162 w 4279766"/>
                <a:gd name="connsiteY56" fmla="*/ 16763 h 973623"/>
                <a:gd name="connsiteX57" fmla="*/ 1285834 w 4279766"/>
                <a:gd name="connsiteY57" fmla="*/ 90278 h 973623"/>
                <a:gd name="connsiteX58" fmla="*/ 1341742 w 4279766"/>
                <a:gd name="connsiteY58" fmla="*/ 136406 h 973623"/>
                <a:gd name="connsiteX59" fmla="*/ 1353686 w 4279766"/>
                <a:gd name="connsiteY59" fmla="*/ 121930 h 973623"/>
                <a:gd name="connsiteX60" fmla="*/ 1648052 w 4279766"/>
                <a:gd name="connsiteY60" fmla="*/ 0 h 97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79766" h="973623">
                  <a:moveTo>
                    <a:pt x="1648052" y="0"/>
                  </a:moveTo>
                  <a:cubicBezTo>
                    <a:pt x="1763009" y="0"/>
                    <a:pt x="1867083" y="46596"/>
                    <a:pt x="1942418" y="121930"/>
                  </a:cubicBezTo>
                  <a:lnTo>
                    <a:pt x="1984468" y="172895"/>
                  </a:lnTo>
                  <a:lnTo>
                    <a:pt x="2015493" y="147297"/>
                  </a:lnTo>
                  <a:cubicBezTo>
                    <a:pt x="2087591" y="98589"/>
                    <a:pt x="2174506" y="70147"/>
                    <a:pt x="2268064" y="70147"/>
                  </a:cubicBezTo>
                  <a:cubicBezTo>
                    <a:pt x="2423994" y="70147"/>
                    <a:pt x="2561472" y="149151"/>
                    <a:pt x="2642653" y="269314"/>
                  </a:cubicBezTo>
                  <a:lnTo>
                    <a:pt x="2669934" y="319577"/>
                  </a:lnTo>
                  <a:lnTo>
                    <a:pt x="2671151" y="317386"/>
                  </a:lnTo>
                  <a:cubicBezTo>
                    <a:pt x="2735116" y="224867"/>
                    <a:pt x="2843440" y="164038"/>
                    <a:pt x="2966302" y="164038"/>
                  </a:cubicBezTo>
                  <a:cubicBezTo>
                    <a:pt x="3015447" y="164038"/>
                    <a:pt x="3062266" y="173771"/>
                    <a:pt x="3104850" y="191371"/>
                  </a:cubicBezTo>
                  <a:lnTo>
                    <a:pt x="3156647" y="218844"/>
                  </a:lnTo>
                  <a:lnTo>
                    <a:pt x="3195764" y="172515"/>
                  </a:lnTo>
                  <a:cubicBezTo>
                    <a:pt x="3260177" y="109573"/>
                    <a:pt x="3349162" y="70642"/>
                    <a:pt x="3447452" y="70642"/>
                  </a:cubicBezTo>
                  <a:cubicBezTo>
                    <a:pt x="3521170" y="70642"/>
                    <a:pt x="3589653" y="92541"/>
                    <a:pt x="3646461" y="130043"/>
                  </a:cubicBezTo>
                  <a:lnTo>
                    <a:pt x="3675019" y="153067"/>
                  </a:lnTo>
                  <a:lnTo>
                    <a:pt x="3695318" y="129589"/>
                  </a:lnTo>
                  <a:cubicBezTo>
                    <a:pt x="3757273" y="70465"/>
                    <a:pt x="3842864" y="33896"/>
                    <a:pt x="3937404" y="33896"/>
                  </a:cubicBezTo>
                  <a:cubicBezTo>
                    <a:pt x="4126485" y="33896"/>
                    <a:pt x="4279766" y="180172"/>
                    <a:pt x="4279766" y="360612"/>
                  </a:cubicBezTo>
                  <a:cubicBezTo>
                    <a:pt x="4279766" y="541052"/>
                    <a:pt x="4126485" y="687328"/>
                    <a:pt x="3937404" y="687328"/>
                  </a:cubicBezTo>
                  <a:cubicBezTo>
                    <a:pt x="3866499" y="687328"/>
                    <a:pt x="3800628" y="666758"/>
                    <a:pt x="3745986" y="631530"/>
                  </a:cubicBezTo>
                  <a:lnTo>
                    <a:pt x="3734517" y="622500"/>
                  </a:lnTo>
                  <a:lnTo>
                    <a:pt x="3699140" y="664400"/>
                  </a:lnTo>
                  <a:cubicBezTo>
                    <a:pt x="3634727" y="727342"/>
                    <a:pt x="3545742" y="766272"/>
                    <a:pt x="3447452" y="766272"/>
                  </a:cubicBezTo>
                  <a:cubicBezTo>
                    <a:pt x="3398307" y="766272"/>
                    <a:pt x="3351488" y="756540"/>
                    <a:pt x="3308904" y="738939"/>
                  </a:cubicBezTo>
                  <a:lnTo>
                    <a:pt x="3257107" y="711467"/>
                  </a:lnTo>
                  <a:lnTo>
                    <a:pt x="3217990" y="757796"/>
                  </a:lnTo>
                  <a:cubicBezTo>
                    <a:pt x="3153577" y="820738"/>
                    <a:pt x="3064592" y="859668"/>
                    <a:pt x="2966302" y="859668"/>
                  </a:cubicBezTo>
                  <a:cubicBezTo>
                    <a:pt x="2868012" y="859668"/>
                    <a:pt x="2779027" y="820738"/>
                    <a:pt x="2714615" y="757796"/>
                  </a:cubicBezTo>
                  <a:lnTo>
                    <a:pt x="2676316" y="712436"/>
                  </a:lnTo>
                  <a:lnTo>
                    <a:pt x="2642653" y="774456"/>
                  </a:lnTo>
                  <a:cubicBezTo>
                    <a:pt x="2561472" y="894619"/>
                    <a:pt x="2423994" y="973623"/>
                    <a:pt x="2268064" y="973623"/>
                  </a:cubicBezTo>
                  <a:cubicBezTo>
                    <a:pt x="2112134" y="973623"/>
                    <a:pt x="1974657" y="894619"/>
                    <a:pt x="1893476" y="774456"/>
                  </a:cubicBezTo>
                  <a:lnTo>
                    <a:pt x="1884699" y="758285"/>
                  </a:lnTo>
                  <a:lnTo>
                    <a:pt x="1880807" y="761495"/>
                  </a:lnTo>
                  <a:cubicBezTo>
                    <a:pt x="1814366" y="806382"/>
                    <a:pt x="1734270" y="832592"/>
                    <a:pt x="1648052" y="832592"/>
                  </a:cubicBezTo>
                  <a:cubicBezTo>
                    <a:pt x="1561834" y="832592"/>
                    <a:pt x="1481738" y="806382"/>
                    <a:pt x="1415297" y="761495"/>
                  </a:cubicBezTo>
                  <a:lnTo>
                    <a:pt x="1371316" y="725208"/>
                  </a:lnTo>
                  <a:lnTo>
                    <a:pt x="1349541" y="751599"/>
                  </a:lnTo>
                  <a:cubicBezTo>
                    <a:pt x="1271644" y="829497"/>
                    <a:pt x="1164029" y="877677"/>
                    <a:pt x="1045162" y="877677"/>
                  </a:cubicBezTo>
                  <a:cubicBezTo>
                    <a:pt x="896577" y="877677"/>
                    <a:pt x="765576" y="802395"/>
                    <a:pt x="688220" y="687893"/>
                  </a:cubicBezTo>
                  <a:lnTo>
                    <a:pt x="658389" y="632933"/>
                  </a:lnTo>
                  <a:lnTo>
                    <a:pt x="636552" y="644785"/>
                  </a:lnTo>
                  <a:cubicBezTo>
                    <a:pt x="600772" y="659919"/>
                    <a:pt x="561434" y="668287"/>
                    <a:pt x="520141" y="668287"/>
                  </a:cubicBezTo>
                  <a:cubicBezTo>
                    <a:pt x="437555" y="668287"/>
                    <a:pt x="362787" y="634813"/>
                    <a:pt x="308666" y="580692"/>
                  </a:cubicBezTo>
                  <a:lnTo>
                    <a:pt x="305632" y="577014"/>
                  </a:lnTo>
                  <a:lnTo>
                    <a:pt x="265207" y="589563"/>
                  </a:lnTo>
                  <a:cubicBezTo>
                    <a:pt x="250839" y="592503"/>
                    <a:pt x="235962" y="594047"/>
                    <a:pt x="220724" y="594047"/>
                  </a:cubicBezTo>
                  <a:cubicBezTo>
                    <a:pt x="98822" y="594047"/>
                    <a:pt x="0" y="495225"/>
                    <a:pt x="0" y="373323"/>
                  </a:cubicBezTo>
                  <a:cubicBezTo>
                    <a:pt x="0" y="251421"/>
                    <a:pt x="98822" y="152599"/>
                    <a:pt x="220724" y="152599"/>
                  </a:cubicBezTo>
                  <a:cubicBezTo>
                    <a:pt x="235962" y="152599"/>
                    <a:pt x="250839" y="154143"/>
                    <a:pt x="265207" y="157083"/>
                  </a:cubicBezTo>
                  <a:lnTo>
                    <a:pt x="300238" y="167958"/>
                  </a:lnTo>
                  <a:lnTo>
                    <a:pt x="308666" y="157743"/>
                  </a:lnTo>
                  <a:cubicBezTo>
                    <a:pt x="362787" y="103622"/>
                    <a:pt x="437555" y="70147"/>
                    <a:pt x="520141" y="70147"/>
                  </a:cubicBezTo>
                  <a:cubicBezTo>
                    <a:pt x="582080" y="70147"/>
                    <a:pt x="639622" y="88977"/>
                    <a:pt x="687354" y="121224"/>
                  </a:cubicBezTo>
                  <a:lnTo>
                    <a:pt x="729754" y="156207"/>
                  </a:lnTo>
                  <a:lnTo>
                    <a:pt x="740783" y="142841"/>
                  </a:lnTo>
                  <a:cubicBezTo>
                    <a:pt x="818680" y="64944"/>
                    <a:pt x="926294" y="16763"/>
                    <a:pt x="1045162" y="16763"/>
                  </a:cubicBezTo>
                  <a:cubicBezTo>
                    <a:pt x="1134312" y="16763"/>
                    <a:pt x="1217133" y="43865"/>
                    <a:pt x="1285834" y="90278"/>
                  </a:cubicBezTo>
                  <a:lnTo>
                    <a:pt x="1341742" y="136406"/>
                  </a:lnTo>
                  <a:lnTo>
                    <a:pt x="1353686" y="121930"/>
                  </a:lnTo>
                  <a:cubicBezTo>
                    <a:pt x="1429021" y="46596"/>
                    <a:pt x="1533095" y="0"/>
                    <a:pt x="1648052" y="0"/>
                  </a:cubicBezTo>
                  <a:close/>
                </a:path>
              </a:pathLst>
            </a:custGeom>
            <a:solidFill>
              <a:srgbClr val="E7E6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436367" y="3732457"/>
              <a:ext cx="4771410" cy="2191840"/>
              <a:chOff x="4436367" y="3732457"/>
              <a:chExt cx="4771410" cy="2191840"/>
            </a:xfrm>
          </p:grpSpPr>
          <p:sp>
            <p:nvSpPr>
              <p:cNvPr id="36" name="Freeform: Shape 35"/>
              <p:cNvSpPr/>
              <p:nvPr/>
            </p:nvSpPr>
            <p:spPr>
              <a:xfrm>
                <a:off x="4436367" y="3732457"/>
                <a:ext cx="4771410" cy="2191840"/>
              </a:xfrm>
              <a:custGeom>
                <a:avLst/>
                <a:gdLst>
                  <a:gd name="connsiteX0" fmla="*/ 2205281 w 4771410"/>
                  <a:gd name="connsiteY0" fmla="*/ 0 h 2191840"/>
                  <a:gd name="connsiteX1" fmla="*/ 2724987 w 4771410"/>
                  <a:gd name="connsiteY1" fmla="*/ 250323 h 2191840"/>
                  <a:gd name="connsiteX2" fmla="*/ 2739556 w 4771410"/>
                  <a:gd name="connsiteY2" fmla="*/ 274640 h 2191840"/>
                  <a:gd name="connsiteX3" fmla="*/ 2754182 w 4771410"/>
                  <a:gd name="connsiteY3" fmla="*/ 270670 h 2191840"/>
                  <a:gd name="connsiteX4" fmla="*/ 2878849 w 4771410"/>
                  <a:gd name="connsiteY4" fmla="*/ 259680 h 2191840"/>
                  <a:gd name="connsiteX5" fmla="*/ 3497434 w 4771410"/>
                  <a:gd name="connsiteY5" fmla="*/ 800615 h 2191840"/>
                  <a:gd name="connsiteX6" fmla="*/ 3494910 w 4771410"/>
                  <a:gd name="connsiteY6" fmla="*/ 818137 h 2191840"/>
                  <a:gd name="connsiteX7" fmla="*/ 3526064 w 4771410"/>
                  <a:gd name="connsiteY7" fmla="*/ 808466 h 2191840"/>
                  <a:gd name="connsiteX8" fmla="*/ 3603959 w 4771410"/>
                  <a:gd name="connsiteY8" fmla="*/ 800614 h 2191840"/>
                  <a:gd name="connsiteX9" fmla="*/ 3924457 w 4771410"/>
                  <a:gd name="connsiteY9" fmla="*/ 971022 h 2191840"/>
                  <a:gd name="connsiteX10" fmla="*/ 3936281 w 4771410"/>
                  <a:gd name="connsiteY10" fmla="*/ 992805 h 2191840"/>
                  <a:gd name="connsiteX11" fmla="*/ 4014969 w 4771410"/>
                  <a:gd name="connsiteY11" fmla="*/ 985235 h 2191840"/>
                  <a:gd name="connsiteX12" fmla="*/ 4515289 w 4771410"/>
                  <a:gd name="connsiteY12" fmla="*/ 1374372 h 2191840"/>
                  <a:gd name="connsiteX13" fmla="*/ 4522464 w 4771410"/>
                  <a:gd name="connsiteY13" fmla="*/ 1442297 h 2191840"/>
                  <a:gd name="connsiteX14" fmla="*/ 4572090 w 4771410"/>
                  <a:gd name="connsiteY14" fmla="*/ 1457701 h 2191840"/>
                  <a:gd name="connsiteX15" fmla="*/ 4771410 w 4771410"/>
                  <a:gd name="connsiteY15" fmla="*/ 1758406 h 2191840"/>
                  <a:gd name="connsiteX16" fmla="*/ 4445059 w 4771410"/>
                  <a:gd name="connsiteY16" fmla="*/ 2084757 h 2191840"/>
                  <a:gd name="connsiteX17" fmla="*/ 4193231 w 4771410"/>
                  <a:gd name="connsiteY17" fmla="*/ 1965996 h 2191840"/>
                  <a:gd name="connsiteX18" fmla="*/ 4173550 w 4771410"/>
                  <a:gd name="connsiteY18" fmla="*/ 1933558 h 2191840"/>
                  <a:gd name="connsiteX19" fmla="*/ 4117892 w 4771410"/>
                  <a:gd name="connsiteY19" fmla="*/ 1950046 h 2191840"/>
                  <a:gd name="connsiteX20" fmla="*/ 4014969 w 4771410"/>
                  <a:gd name="connsiteY20" fmla="*/ 1959947 h 2191840"/>
                  <a:gd name="connsiteX21" fmla="*/ 3729435 w 4771410"/>
                  <a:gd name="connsiteY21" fmla="*/ 1876714 h 2191840"/>
                  <a:gd name="connsiteX22" fmla="*/ 3711564 w 4771410"/>
                  <a:gd name="connsiteY22" fmla="*/ 1862643 h 2191840"/>
                  <a:gd name="connsiteX23" fmla="*/ 3587720 w 4771410"/>
                  <a:gd name="connsiteY23" fmla="*/ 1862643 h 2191840"/>
                  <a:gd name="connsiteX24" fmla="*/ 3583908 w 4771410"/>
                  <a:gd name="connsiteY24" fmla="*/ 1874642 h 2191840"/>
                  <a:gd name="connsiteX25" fmla="*/ 3094188 w 4771410"/>
                  <a:gd name="connsiteY25" fmla="*/ 2191840 h 2191840"/>
                  <a:gd name="connsiteX26" fmla="*/ 2653470 w 4771410"/>
                  <a:gd name="connsiteY26" fmla="*/ 1962862 h 2191840"/>
                  <a:gd name="connsiteX27" fmla="*/ 2644196 w 4771410"/>
                  <a:gd name="connsiteY27" fmla="*/ 1946164 h 2191840"/>
                  <a:gd name="connsiteX28" fmla="*/ 2602035 w 4771410"/>
                  <a:gd name="connsiteY28" fmla="*/ 1997264 h 2191840"/>
                  <a:gd name="connsiteX29" fmla="*/ 2282608 w 4771410"/>
                  <a:gd name="connsiteY29" fmla="*/ 2129575 h 2191840"/>
                  <a:gd name="connsiteX30" fmla="*/ 1908020 w 4771410"/>
                  <a:gd name="connsiteY30" fmla="*/ 1930408 h 2191840"/>
                  <a:gd name="connsiteX31" fmla="*/ 1907071 w 4771410"/>
                  <a:gd name="connsiteY31" fmla="*/ 1928660 h 2191840"/>
                  <a:gd name="connsiteX32" fmla="*/ 1892808 w 4771410"/>
                  <a:gd name="connsiteY32" fmla="*/ 1940427 h 2191840"/>
                  <a:gd name="connsiteX33" fmla="*/ 1660053 w 4771410"/>
                  <a:gd name="connsiteY33" fmla="*/ 2011524 h 2191840"/>
                  <a:gd name="connsiteX34" fmla="*/ 1427298 w 4771410"/>
                  <a:gd name="connsiteY34" fmla="*/ 1940427 h 2191840"/>
                  <a:gd name="connsiteX35" fmla="*/ 1408428 w 4771410"/>
                  <a:gd name="connsiteY35" fmla="*/ 1924858 h 2191840"/>
                  <a:gd name="connsiteX36" fmla="*/ 1381898 w 4771410"/>
                  <a:gd name="connsiteY36" fmla="*/ 1946747 h 2191840"/>
                  <a:gd name="connsiteX37" fmla="*/ 1165798 w 4771410"/>
                  <a:gd name="connsiteY37" fmla="*/ 2012757 h 2191840"/>
                  <a:gd name="connsiteX38" fmla="*/ 867550 w 4771410"/>
                  <a:gd name="connsiteY38" fmla="*/ 1872104 h 2191840"/>
                  <a:gd name="connsiteX39" fmla="*/ 822349 w 4771410"/>
                  <a:gd name="connsiteY39" fmla="*/ 1797604 h 2191840"/>
                  <a:gd name="connsiteX40" fmla="*/ 814843 w 4771410"/>
                  <a:gd name="connsiteY40" fmla="*/ 1806702 h 2191840"/>
                  <a:gd name="connsiteX41" fmla="*/ 603369 w 4771410"/>
                  <a:gd name="connsiteY41" fmla="*/ 1894297 h 2191840"/>
                  <a:gd name="connsiteX42" fmla="*/ 564504 w 4771410"/>
                  <a:gd name="connsiteY42" fmla="*/ 1890379 h 2191840"/>
                  <a:gd name="connsiteX43" fmla="*/ 539441 w 4771410"/>
                  <a:gd name="connsiteY43" fmla="*/ 1913152 h 2191840"/>
                  <a:gd name="connsiteX44" fmla="*/ 345993 w 4771410"/>
                  <a:gd name="connsiteY44" fmla="*/ 1972242 h 2191840"/>
                  <a:gd name="connsiteX45" fmla="*/ 0 w 4771410"/>
                  <a:gd name="connsiteY45" fmla="*/ 1626249 h 2191840"/>
                  <a:gd name="connsiteX46" fmla="*/ 345993 w 4771410"/>
                  <a:gd name="connsiteY46" fmla="*/ 1280256 h 2191840"/>
                  <a:gd name="connsiteX47" fmla="*/ 448881 w 4771410"/>
                  <a:gd name="connsiteY47" fmla="*/ 1295811 h 2191840"/>
                  <a:gd name="connsiteX48" fmla="*/ 493964 w 4771410"/>
                  <a:gd name="connsiteY48" fmla="*/ 1317484 h 2191840"/>
                  <a:gd name="connsiteX49" fmla="*/ 543096 w 4771410"/>
                  <a:gd name="connsiteY49" fmla="*/ 1302233 h 2191840"/>
                  <a:gd name="connsiteX50" fmla="*/ 591588 w 4771410"/>
                  <a:gd name="connsiteY50" fmla="*/ 1297345 h 2191840"/>
                  <a:gd name="connsiteX51" fmla="*/ 601874 w 4771410"/>
                  <a:gd name="connsiteY51" fmla="*/ 1246397 h 2191840"/>
                  <a:gd name="connsiteX52" fmla="*/ 958008 w 4771410"/>
                  <a:gd name="connsiteY52" fmla="*/ 1010335 h 2191840"/>
                  <a:gd name="connsiteX53" fmla="*/ 1035903 w 4771410"/>
                  <a:gd name="connsiteY53" fmla="*/ 1018187 h 2191840"/>
                  <a:gd name="connsiteX54" fmla="*/ 1042591 w 4771410"/>
                  <a:gd name="connsiteY54" fmla="*/ 1020264 h 2191840"/>
                  <a:gd name="connsiteX55" fmla="*/ 1051534 w 4771410"/>
                  <a:gd name="connsiteY55" fmla="*/ 938654 h 2191840"/>
                  <a:gd name="connsiteX56" fmla="*/ 1524750 w 4771410"/>
                  <a:gd name="connsiteY56" fmla="*/ 583843 h 2191840"/>
                  <a:gd name="connsiteX57" fmla="*/ 1580905 w 4771410"/>
                  <a:gd name="connsiteY57" fmla="*/ 589051 h 2191840"/>
                  <a:gd name="connsiteX58" fmla="*/ 1578537 w 4771410"/>
                  <a:gd name="connsiteY58" fmla="*/ 567767 h 2191840"/>
                  <a:gd name="connsiteX59" fmla="*/ 2205281 w 4771410"/>
                  <a:gd name="connsiteY59" fmla="*/ 0 h 21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1410" h="2191840">
                    <a:moveTo>
                      <a:pt x="2205281" y="0"/>
                    </a:moveTo>
                    <a:cubicBezTo>
                      <a:pt x="2421619" y="0"/>
                      <a:pt x="2612356" y="99296"/>
                      <a:pt x="2724987" y="250323"/>
                    </a:cubicBezTo>
                    <a:lnTo>
                      <a:pt x="2739556" y="274640"/>
                    </a:lnTo>
                    <a:lnTo>
                      <a:pt x="2754182" y="270670"/>
                    </a:lnTo>
                    <a:cubicBezTo>
                      <a:pt x="2794451" y="263464"/>
                      <a:pt x="2836145" y="259680"/>
                      <a:pt x="2878849" y="259680"/>
                    </a:cubicBezTo>
                    <a:cubicBezTo>
                      <a:pt x="3220484" y="259680"/>
                      <a:pt x="3497434" y="501865"/>
                      <a:pt x="3497434" y="800615"/>
                    </a:cubicBezTo>
                    <a:lnTo>
                      <a:pt x="3494910" y="818137"/>
                    </a:lnTo>
                    <a:lnTo>
                      <a:pt x="3526064" y="808466"/>
                    </a:lnTo>
                    <a:cubicBezTo>
                      <a:pt x="3551225" y="803318"/>
                      <a:pt x="3577276" y="800614"/>
                      <a:pt x="3603959" y="800614"/>
                    </a:cubicBezTo>
                    <a:cubicBezTo>
                      <a:pt x="3737373" y="800614"/>
                      <a:pt x="3854999" y="868210"/>
                      <a:pt x="3924457" y="971022"/>
                    </a:cubicBezTo>
                    <a:lnTo>
                      <a:pt x="3936281" y="992805"/>
                    </a:lnTo>
                    <a:lnTo>
                      <a:pt x="4014969" y="985235"/>
                    </a:lnTo>
                    <a:cubicBezTo>
                      <a:pt x="4261762" y="985235"/>
                      <a:pt x="4467668" y="1152292"/>
                      <a:pt x="4515289" y="1374372"/>
                    </a:cubicBezTo>
                    <a:lnTo>
                      <a:pt x="4522464" y="1442297"/>
                    </a:lnTo>
                    <a:lnTo>
                      <a:pt x="4572090" y="1457701"/>
                    </a:lnTo>
                    <a:cubicBezTo>
                      <a:pt x="4689222" y="1507244"/>
                      <a:pt x="4771410" y="1623227"/>
                      <a:pt x="4771410" y="1758406"/>
                    </a:cubicBezTo>
                    <a:cubicBezTo>
                      <a:pt x="4771410" y="1938645"/>
                      <a:pt x="4625298" y="2084757"/>
                      <a:pt x="4445059" y="2084757"/>
                    </a:cubicBezTo>
                    <a:cubicBezTo>
                      <a:pt x="4343675" y="2084757"/>
                      <a:pt x="4253088" y="2038527"/>
                      <a:pt x="4193231" y="1965996"/>
                    </a:cubicBezTo>
                    <a:lnTo>
                      <a:pt x="4173550" y="1933558"/>
                    </a:lnTo>
                    <a:lnTo>
                      <a:pt x="4117892" y="1950046"/>
                    </a:lnTo>
                    <a:cubicBezTo>
                      <a:pt x="4084647" y="1956538"/>
                      <a:pt x="4050225" y="1959947"/>
                      <a:pt x="4014969" y="1959947"/>
                    </a:cubicBezTo>
                    <a:cubicBezTo>
                      <a:pt x="3909201" y="1959947"/>
                      <a:pt x="3810942" y="1929263"/>
                      <a:pt x="3729435" y="1876714"/>
                    </a:cubicBezTo>
                    <a:lnTo>
                      <a:pt x="3711564" y="1862643"/>
                    </a:lnTo>
                    <a:lnTo>
                      <a:pt x="3587720" y="1862643"/>
                    </a:lnTo>
                    <a:lnTo>
                      <a:pt x="3583908" y="1874642"/>
                    </a:lnTo>
                    <a:cubicBezTo>
                      <a:pt x="3503224" y="2061046"/>
                      <a:pt x="3314337" y="2191840"/>
                      <a:pt x="3094188" y="2191840"/>
                    </a:cubicBezTo>
                    <a:cubicBezTo>
                      <a:pt x="2910731" y="2191840"/>
                      <a:pt x="2748982" y="2101011"/>
                      <a:pt x="2653470" y="1962862"/>
                    </a:cubicBezTo>
                    <a:lnTo>
                      <a:pt x="2644196" y="1946164"/>
                    </a:lnTo>
                    <a:lnTo>
                      <a:pt x="2602035" y="1997264"/>
                    </a:lnTo>
                    <a:cubicBezTo>
                      <a:pt x="2520286" y="2079013"/>
                      <a:pt x="2407352" y="2129575"/>
                      <a:pt x="2282608" y="2129575"/>
                    </a:cubicBezTo>
                    <a:cubicBezTo>
                      <a:pt x="2126678" y="2129575"/>
                      <a:pt x="1989200" y="2050571"/>
                      <a:pt x="1908020" y="1930408"/>
                    </a:cubicBezTo>
                    <a:lnTo>
                      <a:pt x="1907071" y="1928660"/>
                    </a:lnTo>
                    <a:lnTo>
                      <a:pt x="1892808" y="1940427"/>
                    </a:lnTo>
                    <a:cubicBezTo>
                      <a:pt x="1826367" y="1985314"/>
                      <a:pt x="1746271" y="2011524"/>
                      <a:pt x="1660053" y="2011524"/>
                    </a:cubicBezTo>
                    <a:cubicBezTo>
                      <a:pt x="1573835" y="2011524"/>
                      <a:pt x="1493739" y="1985314"/>
                      <a:pt x="1427298" y="1940427"/>
                    </a:cubicBezTo>
                    <a:lnTo>
                      <a:pt x="1408428" y="1924858"/>
                    </a:lnTo>
                    <a:lnTo>
                      <a:pt x="1381898" y="1946747"/>
                    </a:lnTo>
                    <a:cubicBezTo>
                      <a:pt x="1320211" y="1988423"/>
                      <a:pt x="1245846" y="2012757"/>
                      <a:pt x="1165798" y="2012757"/>
                    </a:cubicBezTo>
                    <a:cubicBezTo>
                      <a:pt x="1045725" y="2012757"/>
                      <a:pt x="938441" y="1958004"/>
                      <a:pt x="867550" y="1872104"/>
                    </a:cubicBezTo>
                    <a:lnTo>
                      <a:pt x="822349" y="1797604"/>
                    </a:lnTo>
                    <a:lnTo>
                      <a:pt x="814843" y="1806702"/>
                    </a:lnTo>
                    <a:cubicBezTo>
                      <a:pt x="760722" y="1860823"/>
                      <a:pt x="685955" y="1894297"/>
                      <a:pt x="603369" y="1894297"/>
                    </a:cubicBezTo>
                    <a:lnTo>
                      <a:pt x="564504" y="1890379"/>
                    </a:lnTo>
                    <a:lnTo>
                      <a:pt x="539441" y="1913152"/>
                    </a:lnTo>
                    <a:cubicBezTo>
                      <a:pt x="484220" y="1950458"/>
                      <a:pt x="417651" y="1972242"/>
                      <a:pt x="345993" y="1972242"/>
                    </a:cubicBezTo>
                    <a:cubicBezTo>
                      <a:pt x="154906" y="1972242"/>
                      <a:pt x="0" y="1817336"/>
                      <a:pt x="0" y="1626249"/>
                    </a:cubicBezTo>
                    <a:cubicBezTo>
                      <a:pt x="0" y="1435162"/>
                      <a:pt x="154906" y="1280256"/>
                      <a:pt x="345993" y="1280256"/>
                    </a:cubicBezTo>
                    <a:cubicBezTo>
                      <a:pt x="381822" y="1280256"/>
                      <a:pt x="416378" y="1285702"/>
                      <a:pt x="448881" y="1295811"/>
                    </a:cubicBezTo>
                    <a:lnTo>
                      <a:pt x="493964" y="1317484"/>
                    </a:lnTo>
                    <a:lnTo>
                      <a:pt x="543096" y="1302233"/>
                    </a:lnTo>
                    <a:lnTo>
                      <a:pt x="591588" y="1297345"/>
                    </a:lnTo>
                    <a:lnTo>
                      <a:pt x="601874" y="1246397"/>
                    </a:lnTo>
                    <a:cubicBezTo>
                      <a:pt x="660549" y="1107673"/>
                      <a:pt x="797911" y="1010335"/>
                      <a:pt x="958008" y="1010335"/>
                    </a:cubicBezTo>
                    <a:cubicBezTo>
                      <a:pt x="984691" y="1010335"/>
                      <a:pt x="1010742" y="1013039"/>
                      <a:pt x="1035903" y="1018187"/>
                    </a:cubicBezTo>
                    <a:lnTo>
                      <a:pt x="1042591" y="1020264"/>
                    </a:lnTo>
                    <a:lnTo>
                      <a:pt x="1051534" y="938654"/>
                    </a:lnTo>
                    <a:cubicBezTo>
                      <a:pt x="1096575" y="736163"/>
                      <a:pt x="1291326" y="583843"/>
                      <a:pt x="1524750" y="583843"/>
                    </a:cubicBezTo>
                    <a:lnTo>
                      <a:pt x="1580905" y="589051"/>
                    </a:lnTo>
                    <a:lnTo>
                      <a:pt x="1578537" y="567767"/>
                    </a:lnTo>
                    <a:cubicBezTo>
                      <a:pt x="1578537" y="254198"/>
                      <a:pt x="1859140" y="0"/>
                      <a:pt x="2205281" y="0"/>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Shape 36"/>
              <p:cNvSpPr/>
              <p:nvPr/>
            </p:nvSpPr>
            <p:spPr>
              <a:xfrm>
                <a:off x="5628374" y="4942555"/>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p:cNvSpPr/>
              <p:nvPr/>
            </p:nvSpPr>
            <p:spPr>
              <a:xfrm flipH="1">
                <a:off x="7820485" y="4921010"/>
                <a:ext cx="315686" cy="214993"/>
              </a:xfrm>
              <a:custGeom>
                <a:avLst/>
                <a:gdLst>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 name="connsiteX0" fmla="*/ 0 w 315686"/>
                  <a:gd name="connsiteY0" fmla="*/ 0 h 214993"/>
                  <a:gd name="connsiteX1" fmla="*/ 122464 w 315686"/>
                  <a:gd name="connsiteY1" fmla="*/ 178254 h 214993"/>
                  <a:gd name="connsiteX2" fmla="*/ 315686 w 315686"/>
                  <a:gd name="connsiteY2" fmla="*/ 214993 h 214993"/>
                  <a:gd name="connsiteX3" fmla="*/ 157843 w 315686"/>
                  <a:gd name="connsiteY3" fmla="*/ 130629 h 214993"/>
                  <a:gd name="connsiteX4" fmla="*/ 0 w 315686"/>
                  <a:gd name="connsiteY4" fmla="*/ 0 h 21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6" h="214993">
                    <a:moveTo>
                      <a:pt x="0" y="0"/>
                    </a:moveTo>
                    <a:cubicBezTo>
                      <a:pt x="76200" y="37647"/>
                      <a:pt x="131989" y="118836"/>
                      <a:pt x="122464" y="178254"/>
                    </a:cubicBezTo>
                    <a:cubicBezTo>
                      <a:pt x="216807" y="117021"/>
                      <a:pt x="251279" y="202747"/>
                      <a:pt x="315686" y="214993"/>
                    </a:cubicBezTo>
                    <a:cubicBezTo>
                      <a:pt x="263072" y="186872"/>
                      <a:pt x="268967" y="93436"/>
                      <a:pt x="157843" y="130629"/>
                    </a:cubicBezTo>
                    <a:cubicBezTo>
                      <a:pt x="140608" y="14968"/>
                      <a:pt x="78468" y="14968"/>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AZURE SERVER"/>
          <p:cNvGrpSpPr>
            <a:grpSpLocks noChangeAspect="1"/>
          </p:cNvGrpSpPr>
          <p:nvPr/>
        </p:nvGrpSpPr>
        <p:grpSpPr>
          <a:xfrm>
            <a:off x="9255954" y="3327091"/>
            <a:ext cx="831460" cy="2216087"/>
            <a:chOff x="5505393" y="1701272"/>
            <a:chExt cx="1321403" cy="3521933"/>
          </a:xfrm>
        </p:grpSpPr>
        <p:sp>
          <p:nvSpPr>
            <p:cNvPr id="141" name="Rectangle 140"/>
            <p:cNvSpPr/>
            <p:nvPr/>
          </p:nvSpPr>
          <p:spPr>
            <a:xfrm>
              <a:off x="5505393" y="1701272"/>
              <a:ext cx="1321403" cy="3521933"/>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141"/>
            <p:cNvGrpSpPr/>
            <p:nvPr/>
          </p:nvGrpSpPr>
          <p:grpSpPr>
            <a:xfrm>
              <a:off x="5594310" y="3041197"/>
              <a:ext cx="1143568" cy="456065"/>
              <a:chOff x="6064578" y="3553227"/>
              <a:chExt cx="1143568" cy="456065"/>
            </a:xfrm>
          </p:grpSpPr>
          <p:sp>
            <p:nvSpPr>
              <p:cNvPr id="236" name="Rectangle 235"/>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Freeform: Shape 237"/>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3" name="Group 142"/>
            <p:cNvGrpSpPr/>
            <p:nvPr/>
          </p:nvGrpSpPr>
          <p:grpSpPr>
            <a:xfrm>
              <a:off x="5594310" y="2612237"/>
              <a:ext cx="1143568" cy="318788"/>
              <a:chOff x="5554064" y="2197265"/>
              <a:chExt cx="1143568" cy="318788"/>
            </a:xfrm>
          </p:grpSpPr>
          <p:sp>
            <p:nvSpPr>
              <p:cNvPr id="210" name="Rectangle 209"/>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2" name="Group 211"/>
              <p:cNvGrpSpPr/>
              <p:nvPr/>
            </p:nvGrpSpPr>
            <p:grpSpPr>
              <a:xfrm>
                <a:off x="5616213" y="2264892"/>
                <a:ext cx="1013582" cy="183535"/>
                <a:chOff x="5645604" y="2685047"/>
                <a:chExt cx="1013582" cy="183535"/>
              </a:xfrm>
            </p:grpSpPr>
            <p:sp>
              <p:nvSpPr>
                <p:cNvPr id="213" name="Rectangle 212"/>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Rectangle 227"/>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ectangle 228"/>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4" name="Group 143"/>
            <p:cNvGrpSpPr/>
            <p:nvPr/>
          </p:nvGrpSpPr>
          <p:grpSpPr>
            <a:xfrm>
              <a:off x="5594310" y="2239646"/>
              <a:ext cx="1143568" cy="318788"/>
              <a:chOff x="5554064" y="2197265"/>
              <a:chExt cx="1143568" cy="318788"/>
            </a:xfrm>
          </p:grpSpPr>
          <p:sp>
            <p:nvSpPr>
              <p:cNvPr id="184" name="Rectangle 183"/>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6" name="Group 185"/>
              <p:cNvGrpSpPr/>
              <p:nvPr/>
            </p:nvGrpSpPr>
            <p:grpSpPr>
              <a:xfrm>
                <a:off x="5616213" y="2264892"/>
                <a:ext cx="1013582" cy="183535"/>
                <a:chOff x="5645604" y="2685047"/>
                <a:chExt cx="1013582" cy="183535"/>
              </a:xfrm>
            </p:grpSpPr>
            <p:sp>
              <p:nvSpPr>
                <p:cNvPr id="187" name="Rectangle 186"/>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Rectangle 200"/>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5" name="Group 144"/>
            <p:cNvGrpSpPr/>
            <p:nvPr/>
          </p:nvGrpSpPr>
          <p:grpSpPr>
            <a:xfrm>
              <a:off x="5594310" y="1916734"/>
              <a:ext cx="1143568" cy="318788"/>
              <a:chOff x="5554064" y="2197265"/>
              <a:chExt cx="1143568" cy="318788"/>
            </a:xfrm>
          </p:grpSpPr>
          <p:sp>
            <p:nvSpPr>
              <p:cNvPr id="158" name="Rectangle 157"/>
              <p:cNvSpPr/>
              <p:nvPr/>
            </p:nvSpPr>
            <p:spPr>
              <a:xfrm>
                <a:off x="5554064" y="2197265"/>
                <a:ext cx="1143568" cy="318788"/>
              </a:xfrm>
              <a:prstGeom prst="rect">
                <a:avLst/>
              </a:prstGeom>
              <a:solidFill>
                <a:srgbClr val="4F4F4F"/>
              </a:solidFill>
              <a:ln>
                <a:noFill/>
              </a:ln>
              <a:effectLst/>
              <a:scene3d>
                <a:camera prst="orthographicFront"/>
                <a:lightRig rig="threePt" dir="t"/>
              </a:scene3d>
              <a:sp3d>
                <a:bevelT w="508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5576779" y="2217633"/>
                <a:ext cx="1092450" cy="278053"/>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0" name="Group 159"/>
              <p:cNvGrpSpPr/>
              <p:nvPr/>
            </p:nvGrpSpPr>
            <p:grpSpPr>
              <a:xfrm>
                <a:off x="5616213" y="2264892"/>
                <a:ext cx="1013582" cy="183535"/>
                <a:chOff x="5645604" y="2685047"/>
                <a:chExt cx="1013582" cy="183535"/>
              </a:xfrm>
            </p:grpSpPr>
            <p:sp>
              <p:nvSpPr>
                <p:cNvPr id="161" name="Rectangle 160"/>
                <p:cNvSpPr/>
                <p:nvPr/>
              </p:nvSpPr>
              <p:spPr>
                <a:xfrm>
                  <a:off x="5645604"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a:off x="6613467" y="2685047"/>
                  <a:ext cx="45719" cy="182880"/>
                </a:xfrm>
                <a:prstGeom prst="rect">
                  <a:avLst/>
                </a:prstGeom>
                <a:solidFill>
                  <a:srgbClr val="F4E4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5720715"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795827"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5870939" y="268504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616709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6241233"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6315375"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6389517"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616709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6241233"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a:off x="6315375"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6167091"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6241233"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6315375" y="2753954"/>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6463659" y="2685047"/>
                  <a:ext cx="45720" cy="45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6537801" y="2685047"/>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6389517"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6463659"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p:cNvSpPr/>
                <p:nvPr/>
              </p:nvSpPr>
              <p:spPr>
                <a:xfrm>
                  <a:off x="6537801" y="2753954"/>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6389517"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6463659"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6537801" y="2822862"/>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6" name="Group 145"/>
            <p:cNvGrpSpPr/>
            <p:nvPr/>
          </p:nvGrpSpPr>
          <p:grpSpPr>
            <a:xfrm>
              <a:off x="5594310" y="3556734"/>
              <a:ext cx="1143568" cy="456065"/>
              <a:chOff x="6064578" y="3553227"/>
              <a:chExt cx="1143568" cy="456065"/>
            </a:xfrm>
          </p:grpSpPr>
          <p:sp>
            <p:nvSpPr>
              <p:cNvPr id="155" name="Rectangle 154"/>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Freeform: Shape 156"/>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7" name="Group 146"/>
            <p:cNvGrpSpPr/>
            <p:nvPr/>
          </p:nvGrpSpPr>
          <p:grpSpPr>
            <a:xfrm>
              <a:off x="5594310" y="4061418"/>
              <a:ext cx="1143568" cy="456065"/>
              <a:chOff x="6064578" y="3553227"/>
              <a:chExt cx="1143568" cy="456065"/>
            </a:xfrm>
          </p:grpSpPr>
          <p:sp>
            <p:nvSpPr>
              <p:cNvPr id="152" name="Rectangle 151"/>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Shape 153"/>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8" name="Group 147"/>
            <p:cNvGrpSpPr/>
            <p:nvPr/>
          </p:nvGrpSpPr>
          <p:grpSpPr>
            <a:xfrm>
              <a:off x="5594310" y="4538968"/>
              <a:ext cx="1143568" cy="456065"/>
              <a:chOff x="6064578" y="3553227"/>
              <a:chExt cx="1143568" cy="456065"/>
            </a:xfrm>
          </p:grpSpPr>
          <p:sp>
            <p:nvSpPr>
              <p:cNvPr id="149" name="Rectangle 148"/>
              <p:cNvSpPr/>
              <p:nvPr/>
            </p:nvSpPr>
            <p:spPr>
              <a:xfrm>
                <a:off x="6064578" y="3553227"/>
                <a:ext cx="1143568" cy="456065"/>
              </a:xfrm>
              <a:prstGeom prst="rect">
                <a:avLst/>
              </a:prstGeom>
              <a:solidFill>
                <a:srgbClr val="4F4F4F"/>
              </a:solidFill>
              <a:ln>
                <a:noFill/>
              </a:ln>
              <a:effectLst/>
              <a:scene3d>
                <a:camera prst="orthographicFront"/>
                <a:lightRig rig="threePt" dir="t"/>
              </a:scene3d>
              <a:sp3d>
                <a:bevelT w="63500" h="190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6106589" y="3873490"/>
                <a:ext cx="1059547" cy="108911"/>
              </a:xfrm>
              <a:prstGeom prst="rect">
                <a:avLst/>
              </a:prstGeom>
              <a:solidFill>
                <a:srgbClr val="313131"/>
              </a:solidFill>
              <a:ln>
                <a:noFill/>
              </a:ln>
              <a:effectLst/>
              <a:scene3d>
                <a:camera prst="orthographicFront"/>
                <a:lightRig rig="morning"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p:cNvSpPr/>
              <p:nvPr/>
            </p:nvSpPr>
            <p:spPr>
              <a:xfrm>
                <a:off x="6162350" y="3603186"/>
                <a:ext cx="948024" cy="338328"/>
              </a:xfrm>
              <a:custGeom>
                <a:avLst/>
                <a:gdLst>
                  <a:gd name="connsiteX0" fmla="*/ 891299 w 948024"/>
                  <a:gd name="connsiteY0" fmla="*/ 0 h 338328"/>
                  <a:gd name="connsiteX1" fmla="*/ 948024 w 948024"/>
                  <a:gd name="connsiteY1" fmla="*/ 0 h 338328"/>
                  <a:gd name="connsiteX2" fmla="*/ 948024 w 948024"/>
                  <a:gd name="connsiteY2" fmla="*/ 338328 h 338328"/>
                  <a:gd name="connsiteX3" fmla="*/ 891299 w 948024"/>
                  <a:gd name="connsiteY3" fmla="*/ 338328 h 338328"/>
                  <a:gd name="connsiteX4" fmla="*/ 763968 w 948024"/>
                  <a:gd name="connsiteY4" fmla="*/ 0 h 338328"/>
                  <a:gd name="connsiteX5" fmla="*/ 820693 w 948024"/>
                  <a:gd name="connsiteY5" fmla="*/ 0 h 338328"/>
                  <a:gd name="connsiteX6" fmla="*/ 820693 w 948024"/>
                  <a:gd name="connsiteY6" fmla="*/ 338328 h 338328"/>
                  <a:gd name="connsiteX7" fmla="*/ 763968 w 948024"/>
                  <a:gd name="connsiteY7" fmla="*/ 338328 h 338328"/>
                  <a:gd name="connsiteX8" fmla="*/ 636640 w 948024"/>
                  <a:gd name="connsiteY8" fmla="*/ 0 h 338328"/>
                  <a:gd name="connsiteX9" fmla="*/ 693365 w 948024"/>
                  <a:gd name="connsiteY9" fmla="*/ 0 h 338328"/>
                  <a:gd name="connsiteX10" fmla="*/ 693365 w 948024"/>
                  <a:gd name="connsiteY10" fmla="*/ 338328 h 338328"/>
                  <a:gd name="connsiteX11" fmla="*/ 636640 w 948024"/>
                  <a:gd name="connsiteY11" fmla="*/ 338328 h 338328"/>
                  <a:gd name="connsiteX12" fmla="*/ 509312 w 948024"/>
                  <a:gd name="connsiteY12" fmla="*/ 0 h 338328"/>
                  <a:gd name="connsiteX13" fmla="*/ 566037 w 948024"/>
                  <a:gd name="connsiteY13" fmla="*/ 0 h 338328"/>
                  <a:gd name="connsiteX14" fmla="*/ 566037 w 948024"/>
                  <a:gd name="connsiteY14" fmla="*/ 338328 h 338328"/>
                  <a:gd name="connsiteX15" fmla="*/ 509312 w 948024"/>
                  <a:gd name="connsiteY15" fmla="*/ 338328 h 338328"/>
                  <a:gd name="connsiteX16" fmla="*/ 381984 w 948024"/>
                  <a:gd name="connsiteY16" fmla="*/ 0 h 338328"/>
                  <a:gd name="connsiteX17" fmla="*/ 438709 w 948024"/>
                  <a:gd name="connsiteY17" fmla="*/ 0 h 338328"/>
                  <a:gd name="connsiteX18" fmla="*/ 438709 w 948024"/>
                  <a:gd name="connsiteY18" fmla="*/ 338328 h 338328"/>
                  <a:gd name="connsiteX19" fmla="*/ 381984 w 948024"/>
                  <a:gd name="connsiteY19" fmla="*/ 338328 h 338328"/>
                  <a:gd name="connsiteX20" fmla="*/ 254656 w 948024"/>
                  <a:gd name="connsiteY20" fmla="*/ 0 h 338328"/>
                  <a:gd name="connsiteX21" fmla="*/ 311381 w 948024"/>
                  <a:gd name="connsiteY21" fmla="*/ 0 h 338328"/>
                  <a:gd name="connsiteX22" fmla="*/ 311381 w 948024"/>
                  <a:gd name="connsiteY22" fmla="*/ 338328 h 338328"/>
                  <a:gd name="connsiteX23" fmla="*/ 254656 w 948024"/>
                  <a:gd name="connsiteY23" fmla="*/ 338328 h 338328"/>
                  <a:gd name="connsiteX24" fmla="*/ 127328 w 948024"/>
                  <a:gd name="connsiteY24" fmla="*/ 0 h 338328"/>
                  <a:gd name="connsiteX25" fmla="*/ 184053 w 948024"/>
                  <a:gd name="connsiteY25" fmla="*/ 0 h 338328"/>
                  <a:gd name="connsiteX26" fmla="*/ 184053 w 948024"/>
                  <a:gd name="connsiteY26" fmla="*/ 338328 h 338328"/>
                  <a:gd name="connsiteX27" fmla="*/ 127328 w 948024"/>
                  <a:gd name="connsiteY27" fmla="*/ 338328 h 338328"/>
                  <a:gd name="connsiteX28" fmla="*/ 0 w 948024"/>
                  <a:gd name="connsiteY28" fmla="*/ 0 h 338328"/>
                  <a:gd name="connsiteX29" fmla="*/ 56725 w 948024"/>
                  <a:gd name="connsiteY29" fmla="*/ 0 h 338328"/>
                  <a:gd name="connsiteX30" fmla="*/ 56725 w 948024"/>
                  <a:gd name="connsiteY30" fmla="*/ 338328 h 338328"/>
                  <a:gd name="connsiteX31" fmla="*/ 0 w 948024"/>
                  <a:gd name="connsiteY31" fmla="*/ 338328 h 33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024" h="338328">
                    <a:moveTo>
                      <a:pt x="891299" y="0"/>
                    </a:moveTo>
                    <a:lnTo>
                      <a:pt x="948024" y="0"/>
                    </a:lnTo>
                    <a:lnTo>
                      <a:pt x="948024" y="338328"/>
                    </a:lnTo>
                    <a:lnTo>
                      <a:pt x="891299" y="338328"/>
                    </a:lnTo>
                    <a:close/>
                    <a:moveTo>
                      <a:pt x="763968" y="0"/>
                    </a:moveTo>
                    <a:lnTo>
                      <a:pt x="820693" y="0"/>
                    </a:lnTo>
                    <a:lnTo>
                      <a:pt x="820693" y="338328"/>
                    </a:lnTo>
                    <a:lnTo>
                      <a:pt x="763968" y="338328"/>
                    </a:lnTo>
                    <a:close/>
                    <a:moveTo>
                      <a:pt x="636640" y="0"/>
                    </a:moveTo>
                    <a:lnTo>
                      <a:pt x="693365" y="0"/>
                    </a:lnTo>
                    <a:lnTo>
                      <a:pt x="693365" y="338328"/>
                    </a:lnTo>
                    <a:lnTo>
                      <a:pt x="636640" y="338328"/>
                    </a:lnTo>
                    <a:close/>
                    <a:moveTo>
                      <a:pt x="509312" y="0"/>
                    </a:moveTo>
                    <a:lnTo>
                      <a:pt x="566037" y="0"/>
                    </a:lnTo>
                    <a:lnTo>
                      <a:pt x="566037" y="338328"/>
                    </a:lnTo>
                    <a:lnTo>
                      <a:pt x="509312" y="338328"/>
                    </a:lnTo>
                    <a:close/>
                    <a:moveTo>
                      <a:pt x="381984" y="0"/>
                    </a:moveTo>
                    <a:lnTo>
                      <a:pt x="438709" y="0"/>
                    </a:lnTo>
                    <a:lnTo>
                      <a:pt x="438709" y="338328"/>
                    </a:lnTo>
                    <a:lnTo>
                      <a:pt x="381984" y="338328"/>
                    </a:lnTo>
                    <a:close/>
                    <a:moveTo>
                      <a:pt x="254656" y="0"/>
                    </a:moveTo>
                    <a:lnTo>
                      <a:pt x="311381" y="0"/>
                    </a:lnTo>
                    <a:lnTo>
                      <a:pt x="311381" y="338328"/>
                    </a:lnTo>
                    <a:lnTo>
                      <a:pt x="254656" y="338328"/>
                    </a:lnTo>
                    <a:close/>
                    <a:moveTo>
                      <a:pt x="127328" y="0"/>
                    </a:moveTo>
                    <a:lnTo>
                      <a:pt x="184053" y="0"/>
                    </a:lnTo>
                    <a:lnTo>
                      <a:pt x="184053" y="338328"/>
                    </a:lnTo>
                    <a:lnTo>
                      <a:pt x="127328" y="338328"/>
                    </a:lnTo>
                    <a:close/>
                    <a:moveTo>
                      <a:pt x="0" y="0"/>
                    </a:moveTo>
                    <a:lnTo>
                      <a:pt x="56725" y="0"/>
                    </a:lnTo>
                    <a:lnTo>
                      <a:pt x="56725" y="338328"/>
                    </a:lnTo>
                    <a:lnTo>
                      <a:pt x="0" y="338328"/>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1" name="Freeform 96"/>
          <p:cNvSpPr/>
          <p:nvPr/>
        </p:nvSpPr>
        <p:spPr>
          <a:xfrm>
            <a:off x="11454525" y="1364540"/>
            <a:ext cx="882481" cy="544179"/>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FFFFF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96"/>
          <p:cNvSpPr/>
          <p:nvPr/>
        </p:nvSpPr>
        <p:spPr>
          <a:xfrm>
            <a:off x="10054083" y="3990100"/>
            <a:ext cx="1351016" cy="833100"/>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00188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7" name="Frame 336"/>
          <p:cNvSpPr/>
          <p:nvPr/>
        </p:nvSpPr>
        <p:spPr bwMode="auto">
          <a:xfrm>
            <a:off x="8388725" y="3220811"/>
            <a:ext cx="207730" cy="207730"/>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Frame 337"/>
          <p:cNvSpPr/>
          <p:nvPr/>
        </p:nvSpPr>
        <p:spPr bwMode="auto">
          <a:xfrm>
            <a:off x="8506883" y="3317853"/>
            <a:ext cx="207730" cy="207730"/>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Frame 338"/>
          <p:cNvSpPr/>
          <p:nvPr/>
        </p:nvSpPr>
        <p:spPr bwMode="auto">
          <a:xfrm>
            <a:off x="8705940" y="3749321"/>
            <a:ext cx="207730" cy="207730"/>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Frame 339"/>
          <p:cNvSpPr/>
          <p:nvPr/>
        </p:nvSpPr>
        <p:spPr bwMode="auto">
          <a:xfrm>
            <a:off x="10309447" y="3488070"/>
            <a:ext cx="207730" cy="207730"/>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Frame 340"/>
          <p:cNvSpPr/>
          <p:nvPr/>
        </p:nvSpPr>
        <p:spPr bwMode="auto">
          <a:xfrm>
            <a:off x="10241828" y="3720699"/>
            <a:ext cx="124711" cy="124711"/>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Frame 341"/>
          <p:cNvSpPr/>
          <p:nvPr/>
        </p:nvSpPr>
        <p:spPr bwMode="auto">
          <a:xfrm>
            <a:off x="10241828" y="3153503"/>
            <a:ext cx="124711" cy="124711"/>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Frame 342"/>
          <p:cNvSpPr/>
          <p:nvPr/>
        </p:nvSpPr>
        <p:spPr bwMode="auto">
          <a:xfrm>
            <a:off x="9326196" y="2896113"/>
            <a:ext cx="124711" cy="124711"/>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4" name="Frame 343"/>
          <p:cNvSpPr/>
          <p:nvPr/>
        </p:nvSpPr>
        <p:spPr bwMode="auto">
          <a:xfrm>
            <a:off x="9021903" y="4718877"/>
            <a:ext cx="124711" cy="124711"/>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5" name="Frame 344"/>
          <p:cNvSpPr/>
          <p:nvPr/>
        </p:nvSpPr>
        <p:spPr bwMode="auto">
          <a:xfrm>
            <a:off x="8933284" y="4474229"/>
            <a:ext cx="124711" cy="124711"/>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Frame 345"/>
          <p:cNvSpPr/>
          <p:nvPr/>
        </p:nvSpPr>
        <p:spPr bwMode="auto">
          <a:xfrm>
            <a:off x="10305760" y="4148398"/>
            <a:ext cx="207730" cy="207730"/>
          </a:xfrm>
          <a:prstGeom prst="fram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7" name="Group 346"/>
          <p:cNvGrpSpPr/>
          <p:nvPr/>
        </p:nvGrpSpPr>
        <p:grpSpPr>
          <a:xfrm>
            <a:off x="9710524" y="4536584"/>
            <a:ext cx="798997" cy="798997"/>
            <a:chOff x="5652683" y="1636246"/>
            <a:chExt cx="3791758" cy="3791758"/>
          </a:xfrm>
        </p:grpSpPr>
        <p:sp>
          <p:nvSpPr>
            <p:cNvPr id="348" name="Oval 347"/>
            <p:cNvSpPr/>
            <p:nvPr/>
          </p:nvSpPr>
          <p:spPr>
            <a:xfrm>
              <a:off x="5652683" y="1636246"/>
              <a:ext cx="3791758" cy="3791758"/>
            </a:xfrm>
            <a:prstGeom prst="ellipse">
              <a:avLst/>
            </a:prstGeom>
            <a:solidFill>
              <a:srgbClr val="B3B4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Freeform 60"/>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ounded Rectangle 61"/>
            <p:cNvSpPr/>
            <p:nvPr/>
          </p:nvSpPr>
          <p:spPr>
            <a:xfrm>
              <a:off x="7498946" y="3360193"/>
              <a:ext cx="1447800" cy="29087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294564" y="3236912"/>
              <a:ext cx="546099" cy="5460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3" name="Group 352"/>
          <p:cNvGrpSpPr/>
          <p:nvPr/>
        </p:nvGrpSpPr>
        <p:grpSpPr>
          <a:xfrm>
            <a:off x="9600475" y="2093104"/>
            <a:ext cx="933252" cy="837931"/>
            <a:chOff x="10327992" y="5794810"/>
            <a:chExt cx="824362" cy="740164"/>
          </a:xfrm>
        </p:grpSpPr>
        <p:grpSp>
          <p:nvGrpSpPr>
            <p:cNvPr id="354" name="Group 353"/>
            <p:cNvGrpSpPr/>
            <p:nvPr/>
          </p:nvGrpSpPr>
          <p:grpSpPr>
            <a:xfrm>
              <a:off x="10327992" y="5794810"/>
              <a:ext cx="824362" cy="740164"/>
              <a:chOff x="-2759706" y="1099471"/>
              <a:chExt cx="7926138" cy="6799720"/>
            </a:xfrm>
          </p:grpSpPr>
          <p:sp>
            <p:nvSpPr>
              <p:cNvPr id="359"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Rounded Rectangle 1312"/>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Rectangle 360"/>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Rectangle 361"/>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5" name="Group 354"/>
            <p:cNvGrpSpPr/>
            <p:nvPr/>
          </p:nvGrpSpPr>
          <p:grpSpPr>
            <a:xfrm>
              <a:off x="10627414" y="5941057"/>
              <a:ext cx="225518" cy="270767"/>
              <a:chOff x="8055373" y="3635514"/>
              <a:chExt cx="1066706" cy="1315899"/>
            </a:xfrm>
          </p:grpSpPr>
          <p:sp>
            <p:nvSpPr>
              <p:cNvPr id="356" name="Freeform 1308"/>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7" name="Freeform 1309"/>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Freeform 1310"/>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94630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the Azure Stack Hub Dev Kit available?</a:t>
            </a:r>
          </a:p>
        </p:txBody>
      </p:sp>
      <p:sp>
        <p:nvSpPr>
          <p:cNvPr id="3" name="Text Placeholder 2"/>
          <p:cNvSpPr>
            <a:spLocks noGrp="1"/>
          </p:cNvSpPr>
          <p:nvPr>
            <p:ph type="body" sz="quarter" idx="10"/>
          </p:nvPr>
        </p:nvSpPr>
        <p:spPr>
          <a:xfrm>
            <a:off x="274637" y="1623107"/>
            <a:ext cx="8207633" cy="3368614"/>
          </a:xfrm>
        </p:spPr>
        <p:txBody>
          <a:bodyPr/>
          <a:lstStyle/>
          <a:p>
            <a:r>
              <a:rPr lang="en-US" sz="2800" dirty="0">
                <a:solidFill>
                  <a:srgbClr val="0078D7"/>
                </a:solidFill>
              </a:rPr>
              <a:t>Past, Present, Future</a:t>
            </a:r>
          </a:p>
          <a:p>
            <a:endParaRPr lang="en-US" sz="2800" dirty="0">
              <a:solidFill>
                <a:srgbClr val="0078D7"/>
              </a:solidFill>
            </a:endParaRP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Pre-GA, “Proof of Concept” (POC) Jan 2016 – July 2017</a:t>
            </a:r>
          </a:p>
          <a:p>
            <a:pPr lvl="1" fontAlgn="ctr">
              <a:spcBef>
                <a:spcPct val="20000"/>
              </a:spcBef>
            </a:pPr>
            <a:endParaRPr lang="en-US" sz="2000" dirty="0">
              <a:solidFill>
                <a:srgbClr val="505050"/>
              </a:solidFill>
              <a:latin typeface="Segoe UI Light" pitchFamily="34" charset="0"/>
            </a:endParaRPr>
          </a:p>
          <a:p>
            <a:pPr fontAlgn="ctr"/>
            <a:r>
              <a:rPr lang="en-US" sz="2400" dirty="0">
                <a:solidFill>
                  <a:srgbClr val="505050"/>
                </a:solidFill>
                <a:latin typeface="Segoe UI Light" pitchFamily="34" charset="0"/>
              </a:rPr>
              <a:t>Azure Stack Development Kit is an offering:</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Monthly updates in sync with the full Azure Stack Hub Integrated System Patch and Update cycle</a:t>
            </a:r>
          </a:p>
          <a:p>
            <a:pPr marL="342900" lvl="1" indent="-342900" fontAlgn="ctr">
              <a:spcBef>
                <a:spcPct val="20000"/>
              </a:spcBef>
              <a:buFont typeface="Arial" panose="020B0604020202020204" pitchFamily="34" charset="0"/>
              <a:buChar char="•"/>
            </a:pPr>
            <a:r>
              <a:rPr lang="en-US" sz="2000" dirty="0">
                <a:solidFill>
                  <a:srgbClr val="505050"/>
                </a:solidFill>
                <a:latin typeface="Segoe UI Light" pitchFamily="34" charset="0"/>
              </a:rPr>
              <a:t>Provides the ability to model applications and solutions with a minimal investment</a:t>
            </a:r>
          </a:p>
        </p:txBody>
      </p:sp>
      <p:grpSp>
        <p:nvGrpSpPr>
          <p:cNvPr id="322" name="Group 321"/>
          <p:cNvGrpSpPr/>
          <p:nvPr/>
        </p:nvGrpSpPr>
        <p:grpSpPr>
          <a:xfrm>
            <a:off x="9037637" y="1623107"/>
            <a:ext cx="2672988" cy="3834874"/>
            <a:chOff x="8087177" y="867506"/>
            <a:chExt cx="3429554" cy="4920301"/>
          </a:xfrm>
        </p:grpSpPr>
        <p:grpSp>
          <p:nvGrpSpPr>
            <p:cNvPr id="323" name="Group 322"/>
            <p:cNvGrpSpPr/>
            <p:nvPr/>
          </p:nvGrpSpPr>
          <p:grpSpPr>
            <a:xfrm>
              <a:off x="8393718" y="867506"/>
              <a:ext cx="3123013" cy="1888684"/>
              <a:chOff x="8393718" y="867506"/>
              <a:chExt cx="3123013" cy="1888684"/>
            </a:xfrm>
          </p:grpSpPr>
          <p:sp>
            <p:nvSpPr>
              <p:cNvPr id="335" name="Freeform 227"/>
              <p:cNvSpPr/>
              <p:nvPr/>
            </p:nvSpPr>
            <p:spPr bwMode="auto">
              <a:xfrm>
                <a:off x="8393718" y="867506"/>
                <a:ext cx="3000513" cy="1888684"/>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58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Freeform 227"/>
              <p:cNvSpPr/>
              <p:nvPr/>
            </p:nvSpPr>
            <p:spPr bwMode="auto">
              <a:xfrm>
                <a:off x="8956965" y="1131377"/>
                <a:ext cx="2559766" cy="1611254"/>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4" name="Group 323"/>
            <p:cNvGrpSpPr/>
            <p:nvPr/>
          </p:nvGrpSpPr>
          <p:grpSpPr>
            <a:xfrm rot="1890123">
              <a:off x="8087177" y="1686999"/>
              <a:ext cx="2488408" cy="4100808"/>
              <a:chOff x="5337047" y="2273329"/>
              <a:chExt cx="2488408" cy="4100808"/>
            </a:xfrm>
          </p:grpSpPr>
          <p:sp>
            <p:nvSpPr>
              <p:cNvPr id="325" name="Oval 28"/>
              <p:cNvSpPr/>
              <p:nvPr/>
            </p:nvSpPr>
            <p:spPr bwMode="auto">
              <a:xfrm>
                <a:off x="6316232" y="5410738"/>
                <a:ext cx="617010" cy="963399"/>
              </a:xfrm>
              <a:custGeom>
                <a:avLst/>
                <a:gdLst>
                  <a:gd name="connsiteX0" fmla="*/ 0 w 514103"/>
                  <a:gd name="connsiteY0" fmla="*/ 671286 h 1342571"/>
                  <a:gd name="connsiteX1" fmla="*/ 257052 w 514103"/>
                  <a:gd name="connsiteY1" fmla="*/ 0 h 1342571"/>
                  <a:gd name="connsiteX2" fmla="*/ 514104 w 514103"/>
                  <a:gd name="connsiteY2" fmla="*/ 671286 h 1342571"/>
                  <a:gd name="connsiteX3" fmla="*/ 257052 w 514103"/>
                  <a:gd name="connsiteY3" fmla="*/ 1342572 h 1342571"/>
                  <a:gd name="connsiteX4" fmla="*/ 0 w 514103"/>
                  <a:gd name="connsiteY4" fmla="*/ 671286 h 1342571"/>
                  <a:gd name="connsiteX0" fmla="*/ 0 w 521249"/>
                  <a:gd name="connsiteY0" fmla="*/ 83911 h 755197"/>
                  <a:gd name="connsiteX1" fmla="*/ 514104 w 521249"/>
                  <a:gd name="connsiteY1" fmla="*/ 83911 h 755197"/>
                  <a:gd name="connsiteX2" fmla="*/ 257052 w 521249"/>
                  <a:gd name="connsiteY2" fmla="*/ 755197 h 755197"/>
                  <a:gd name="connsiteX3" fmla="*/ 0 w 521249"/>
                  <a:gd name="connsiteY3" fmla="*/ 83911 h 755197"/>
                </a:gdLst>
                <a:ahLst/>
                <a:cxnLst>
                  <a:cxn ang="0">
                    <a:pos x="connsiteX0" y="connsiteY0"/>
                  </a:cxn>
                  <a:cxn ang="0">
                    <a:pos x="connsiteX1" y="connsiteY1"/>
                  </a:cxn>
                  <a:cxn ang="0">
                    <a:pos x="connsiteX2" y="connsiteY2"/>
                  </a:cxn>
                  <a:cxn ang="0">
                    <a:pos x="connsiteX3" y="connsiteY3"/>
                  </a:cxn>
                </a:cxnLst>
                <a:rect l="l" t="t" r="r" b="b"/>
                <a:pathLst>
                  <a:path w="521249" h="755197">
                    <a:moveTo>
                      <a:pt x="0" y="83911"/>
                    </a:moveTo>
                    <a:cubicBezTo>
                      <a:pt x="42842" y="-27970"/>
                      <a:pt x="471262" y="-27970"/>
                      <a:pt x="514104" y="83911"/>
                    </a:cubicBezTo>
                    <a:cubicBezTo>
                      <a:pt x="556946" y="195792"/>
                      <a:pt x="399018" y="755197"/>
                      <a:pt x="257052" y="755197"/>
                    </a:cubicBezTo>
                    <a:cubicBezTo>
                      <a:pt x="115086" y="755197"/>
                      <a:pt x="0" y="454652"/>
                      <a:pt x="0" y="83911"/>
                    </a:cubicBezTo>
                    <a:close/>
                  </a:path>
                </a:pathLst>
              </a:cu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Oval 28"/>
              <p:cNvSpPr/>
              <p:nvPr/>
            </p:nvSpPr>
            <p:spPr bwMode="auto">
              <a:xfrm>
                <a:off x="6457160" y="5459951"/>
                <a:ext cx="335154" cy="523309"/>
              </a:xfrm>
              <a:custGeom>
                <a:avLst/>
                <a:gdLst>
                  <a:gd name="connsiteX0" fmla="*/ 0 w 514103"/>
                  <a:gd name="connsiteY0" fmla="*/ 671286 h 1342571"/>
                  <a:gd name="connsiteX1" fmla="*/ 257052 w 514103"/>
                  <a:gd name="connsiteY1" fmla="*/ 0 h 1342571"/>
                  <a:gd name="connsiteX2" fmla="*/ 514104 w 514103"/>
                  <a:gd name="connsiteY2" fmla="*/ 671286 h 1342571"/>
                  <a:gd name="connsiteX3" fmla="*/ 257052 w 514103"/>
                  <a:gd name="connsiteY3" fmla="*/ 1342572 h 1342571"/>
                  <a:gd name="connsiteX4" fmla="*/ 0 w 514103"/>
                  <a:gd name="connsiteY4" fmla="*/ 671286 h 1342571"/>
                  <a:gd name="connsiteX0" fmla="*/ 0 w 521249"/>
                  <a:gd name="connsiteY0" fmla="*/ 83911 h 755197"/>
                  <a:gd name="connsiteX1" fmla="*/ 514104 w 521249"/>
                  <a:gd name="connsiteY1" fmla="*/ 83911 h 755197"/>
                  <a:gd name="connsiteX2" fmla="*/ 257052 w 521249"/>
                  <a:gd name="connsiteY2" fmla="*/ 755197 h 755197"/>
                  <a:gd name="connsiteX3" fmla="*/ 0 w 521249"/>
                  <a:gd name="connsiteY3" fmla="*/ 83911 h 755197"/>
                </a:gdLst>
                <a:ahLst/>
                <a:cxnLst>
                  <a:cxn ang="0">
                    <a:pos x="connsiteX0" y="connsiteY0"/>
                  </a:cxn>
                  <a:cxn ang="0">
                    <a:pos x="connsiteX1" y="connsiteY1"/>
                  </a:cxn>
                  <a:cxn ang="0">
                    <a:pos x="connsiteX2" y="connsiteY2"/>
                  </a:cxn>
                  <a:cxn ang="0">
                    <a:pos x="connsiteX3" y="connsiteY3"/>
                  </a:cxn>
                </a:cxnLst>
                <a:rect l="l" t="t" r="r" b="b"/>
                <a:pathLst>
                  <a:path w="521249" h="755197">
                    <a:moveTo>
                      <a:pt x="0" y="83911"/>
                    </a:moveTo>
                    <a:cubicBezTo>
                      <a:pt x="42842" y="-27970"/>
                      <a:pt x="471262" y="-27970"/>
                      <a:pt x="514104" y="83911"/>
                    </a:cubicBezTo>
                    <a:cubicBezTo>
                      <a:pt x="556946" y="195792"/>
                      <a:pt x="399018" y="755197"/>
                      <a:pt x="257052" y="755197"/>
                    </a:cubicBezTo>
                    <a:cubicBezTo>
                      <a:pt x="115086" y="755197"/>
                      <a:pt x="0" y="454652"/>
                      <a:pt x="0" y="83911"/>
                    </a:cubicBezTo>
                    <a:close/>
                  </a:path>
                </a:pathLst>
              </a:cu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7" name="Rectangle 16"/>
              <p:cNvSpPr/>
              <p:nvPr/>
            </p:nvSpPr>
            <p:spPr bwMode="auto">
              <a:xfrm rot="2702578">
                <a:off x="5455337" y="3890516"/>
                <a:ext cx="899418" cy="1135998"/>
              </a:xfrm>
              <a:custGeom>
                <a:avLst/>
                <a:gdLst>
                  <a:gd name="connsiteX0" fmla="*/ 0 w 1327757"/>
                  <a:gd name="connsiteY0" fmla="*/ 0 h 1327757"/>
                  <a:gd name="connsiteX1" fmla="*/ 1327757 w 1327757"/>
                  <a:gd name="connsiteY1" fmla="*/ 0 h 1327757"/>
                  <a:gd name="connsiteX2" fmla="*/ 1327757 w 1327757"/>
                  <a:gd name="connsiteY2" fmla="*/ 1327757 h 1327757"/>
                  <a:gd name="connsiteX3" fmla="*/ 0 w 1327757"/>
                  <a:gd name="connsiteY3" fmla="*/ 1327757 h 1327757"/>
                  <a:gd name="connsiteX4" fmla="*/ 0 w 1327757"/>
                  <a:gd name="connsiteY4" fmla="*/ 0 h 1327757"/>
                  <a:gd name="connsiteX0" fmla="*/ 0 w 1327757"/>
                  <a:gd name="connsiteY0" fmla="*/ 0 h 1335517"/>
                  <a:gd name="connsiteX1" fmla="*/ 1327757 w 1327757"/>
                  <a:gd name="connsiteY1" fmla="*/ 0 h 1335517"/>
                  <a:gd name="connsiteX2" fmla="*/ 813942 w 1327757"/>
                  <a:gd name="connsiteY2" fmla="*/ 1335517 h 1335517"/>
                  <a:gd name="connsiteX3" fmla="*/ 0 w 1327757"/>
                  <a:gd name="connsiteY3" fmla="*/ 1327757 h 1335517"/>
                  <a:gd name="connsiteX4" fmla="*/ 0 w 1327757"/>
                  <a:gd name="connsiteY4" fmla="*/ 0 h 1335517"/>
                  <a:gd name="connsiteX0" fmla="*/ 0 w 1031102"/>
                  <a:gd name="connsiteY0" fmla="*/ 0 h 1335517"/>
                  <a:gd name="connsiteX1" fmla="*/ 1031102 w 1031102"/>
                  <a:gd name="connsiteY1" fmla="*/ 1094244 h 1335517"/>
                  <a:gd name="connsiteX2" fmla="*/ 813942 w 1031102"/>
                  <a:gd name="connsiteY2" fmla="*/ 1335517 h 1335517"/>
                  <a:gd name="connsiteX3" fmla="*/ 0 w 1031102"/>
                  <a:gd name="connsiteY3" fmla="*/ 1327757 h 1335517"/>
                  <a:gd name="connsiteX4" fmla="*/ 0 w 1031102"/>
                  <a:gd name="connsiteY4" fmla="*/ 0 h 1335517"/>
                  <a:gd name="connsiteX0" fmla="*/ 0 w 905674"/>
                  <a:gd name="connsiteY0" fmla="*/ 0 h 1335517"/>
                  <a:gd name="connsiteX1" fmla="*/ 905674 w 905674"/>
                  <a:gd name="connsiteY1" fmla="*/ 1032876 h 1335517"/>
                  <a:gd name="connsiteX2" fmla="*/ 813942 w 905674"/>
                  <a:gd name="connsiteY2" fmla="*/ 1335517 h 1335517"/>
                  <a:gd name="connsiteX3" fmla="*/ 0 w 905674"/>
                  <a:gd name="connsiteY3" fmla="*/ 1327757 h 1335517"/>
                  <a:gd name="connsiteX4" fmla="*/ 0 w 905674"/>
                  <a:gd name="connsiteY4" fmla="*/ 0 h 1335517"/>
                  <a:gd name="connsiteX0" fmla="*/ 73954 w 905674"/>
                  <a:gd name="connsiteY0" fmla="*/ 0 h 1070058"/>
                  <a:gd name="connsiteX1" fmla="*/ 905674 w 905674"/>
                  <a:gd name="connsiteY1" fmla="*/ 767417 h 1070058"/>
                  <a:gd name="connsiteX2" fmla="*/ 813942 w 905674"/>
                  <a:gd name="connsiteY2" fmla="*/ 1070058 h 1070058"/>
                  <a:gd name="connsiteX3" fmla="*/ 0 w 905674"/>
                  <a:gd name="connsiteY3" fmla="*/ 1062298 h 1070058"/>
                  <a:gd name="connsiteX4" fmla="*/ 73954 w 905674"/>
                  <a:gd name="connsiteY4" fmla="*/ 0 h 1070058"/>
                  <a:gd name="connsiteX0" fmla="*/ 27208 w 905674"/>
                  <a:gd name="connsiteY0" fmla="*/ 0 h 1116735"/>
                  <a:gd name="connsiteX1" fmla="*/ 905674 w 905674"/>
                  <a:gd name="connsiteY1" fmla="*/ 814094 h 1116735"/>
                  <a:gd name="connsiteX2" fmla="*/ 813942 w 905674"/>
                  <a:gd name="connsiteY2" fmla="*/ 1116735 h 1116735"/>
                  <a:gd name="connsiteX3" fmla="*/ 0 w 905674"/>
                  <a:gd name="connsiteY3" fmla="*/ 1108975 h 1116735"/>
                  <a:gd name="connsiteX4" fmla="*/ 27208 w 905674"/>
                  <a:gd name="connsiteY4" fmla="*/ 0 h 1116735"/>
                  <a:gd name="connsiteX0" fmla="*/ 144 w 878610"/>
                  <a:gd name="connsiteY0" fmla="*/ 0 h 1135998"/>
                  <a:gd name="connsiteX1" fmla="*/ 878610 w 878610"/>
                  <a:gd name="connsiteY1" fmla="*/ 814094 h 1135998"/>
                  <a:gd name="connsiteX2" fmla="*/ 786878 w 878610"/>
                  <a:gd name="connsiteY2" fmla="*/ 1116735 h 1135998"/>
                  <a:gd name="connsiteX3" fmla="*/ 0 w 878610"/>
                  <a:gd name="connsiteY3" fmla="*/ 1135998 h 1135998"/>
                  <a:gd name="connsiteX4" fmla="*/ 144 w 878610"/>
                  <a:gd name="connsiteY4" fmla="*/ 0 h 1135998"/>
                  <a:gd name="connsiteX0" fmla="*/ 144 w 867389"/>
                  <a:gd name="connsiteY0" fmla="*/ 0 h 1135998"/>
                  <a:gd name="connsiteX1" fmla="*/ 867389 w 867389"/>
                  <a:gd name="connsiteY1" fmla="*/ 820838 h 1135998"/>
                  <a:gd name="connsiteX2" fmla="*/ 786878 w 867389"/>
                  <a:gd name="connsiteY2" fmla="*/ 1116735 h 1135998"/>
                  <a:gd name="connsiteX3" fmla="*/ 0 w 867389"/>
                  <a:gd name="connsiteY3" fmla="*/ 1135998 h 1135998"/>
                  <a:gd name="connsiteX4" fmla="*/ 144 w 867389"/>
                  <a:gd name="connsiteY4" fmla="*/ 0 h 1135998"/>
                  <a:gd name="connsiteX0" fmla="*/ 144 w 867389"/>
                  <a:gd name="connsiteY0" fmla="*/ 0 h 1135998"/>
                  <a:gd name="connsiteX1" fmla="*/ 867389 w 867389"/>
                  <a:gd name="connsiteY1" fmla="*/ 820838 h 1135998"/>
                  <a:gd name="connsiteX2" fmla="*/ 830973 w 867389"/>
                  <a:gd name="connsiteY2" fmla="*/ 951151 h 1135998"/>
                  <a:gd name="connsiteX3" fmla="*/ 786878 w 867389"/>
                  <a:gd name="connsiteY3" fmla="*/ 1116735 h 1135998"/>
                  <a:gd name="connsiteX4" fmla="*/ 0 w 867389"/>
                  <a:gd name="connsiteY4" fmla="*/ 1135998 h 1135998"/>
                  <a:gd name="connsiteX5" fmla="*/ 144 w 867389"/>
                  <a:gd name="connsiteY5" fmla="*/ 0 h 1135998"/>
                  <a:gd name="connsiteX0" fmla="*/ 144 w 924137"/>
                  <a:gd name="connsiteY0" fmla="*/ 0 h 1135998"/>
                  <a:gd name="connsiteX1" fmla="*/ 867389 w 924137"/>
                  <a:gd name="connsiteY1" fmla="*/ 820838 h 1135998"/>
                  <a:gd name="connsiteX2" fmla="*/ 924137 w 924137"/>
                  <a:gd name="connsiteY2" fmla="*/ 943223 h 1135998"/>
                  <a:gd name="connsiteX3" fmla="*/ 786878 w 924137"/>
                  <a:gd name="connsiteY3" fmla="*/ 1116735 h 1135998"/>
                  <a:gd name="connsiteX4" fmla="*/ 0 w 924137"/>
                  <a:gd name="connsiteY4" fmla="*/ 1135998 h 1135998"/>
                  <a:gd name="connsiteX5" fmla="*/ 144 w 924137"/>
                  <a:gd name="connsiteY5" fmla="*/ 0 h 1135998"/>
                  <a:gd name="connsiteX0" fmla="*/ 144 w 924137"/>
                  <a:gd name="connsiteY0" fmla="*/ 0 h 1135998"/>
                  <a:gd name="connsiteX1" fmla="*/ 867389 w 924137"/>
                  <a:gd name="connsiteY1" fmla="*/ 820838 h 1135998"/>
                  <a:gd name="connsiteX2" fmla="*/ 924137 w 924137"/>
                  <a:gd name="connsiteY2" fmla="*/ 943223 h 1135998"/>
                  <a:gd name="connsiteX3" fmla="*/ 770008 w 924137"/>
                  <a:gd name="connsiteY3" fmla="*/ 1075214 h 1135998"/>
                  <a:gd name="connsiteX4" fmla="*/ 0 w 924137"/>
                  <a:gd name="connsiteY4" fmla="*/ 1135998 h 1135998"/>
                  <a:gd name="connsiteX5" fmla="*/ 144 w 924137"/>
                  <a:gd name="connsiteY5" fmla="*/ 0 h 1135998"/>
                  <a:gd name="connsiteX0" fmla="*/ 144 w 872472"/>
                  <a:gd name="connsiteY0" fmla="*/ 0 h 1135998"/>
                  <a:gd name="connsiteX1" fmla="*/ 867389 w 872472"/>
                  <a:gd name="connsiteY1" fmla="*/ 820838 h 1135998"/>
                  <a:gd name="connsiteX2" fmla="*/ 872472 w 872472"/>
                  <a:gd name="connsiteY2" fmla="*/ 905095 h 1135998"/>
                  <a:gd name="connsiteX3" fmla="*/ 770008 w 872472"/>
                  <a:gd name="connsiteY3" fmla="*/ 1075214 h 1135998"/>
                  <a:gd name="connsiteX4" fmla="*/ 0 w 872472"/>
                  <a:gd name="connsiteY4" fmla="*/ 1135998 h 1135998"/>
                  <a:gd name="connsiteX5" fmla="*/ 144 w 872472"/>
                  <a:gd name="connsiteY5" fmla="*/ 0 h 1135998"/>
                  <a:gd name="connsiteX0" fmla="*/ 144 w 872472"/>
                  <a:gd name="connsiteY0" fmla="*/ 0 h 1135998"/>
                  <a:gd name="connsiteX1" fmla="*/ 867389 w 872472"/>
                  <a:gd name="connsiteY1" fmla="*/ 820838 h 1135998"/>
                  <a:gd name="connsiteX2" fmla="*/ 872472 w 872472"/>
                  <a:gd name="connsiteY2" fmla="*/ 905095 h 1135998"/>
                  <a:gd name="connsiteX3" fmla="*/ 786875 w 872472"/>
                  <a:gd name="connsiteY3" fmla="*/ 1114489 h 1135998"/>
                  <a:gd name="connsiteX4" fmla="*/ 0 w 872472"/>
                  <a:gd name="connsiteY4" fmla="*/ 1135998 h 1135998"/>
                  <a:gd name="connsiteX5" fmla="*/ 144 w 872472"/>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418" h="1135998">
                    <a:moveTo>
                      <a:pt x="144" y="0"/>
                    </a:moveTo>
                    <a:lnTo>
                      <a:pt x="867389" y="820838"/>
                    </a:lnTo>
                    <a:lnTo>
                      <a:pt x="899418" y="911809"/>
                    </a:lnTo>
                    <a:cubicBezTo>
                      <a:pt x="858541" y="984985"/>
                      <a:pt x="821018" y="1043563"/>
                      <a:pt x="786875" y="1114489"/>
                    </a:cubicBezTo>
                    <a:lnTo>
                      <a:pt x="0" y="1135998"/>
                    </a:lnTo>
                    <a:lnTo>
                      <a:pt x="144" y="0"/>
                    </a:ln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16"/>
              <p:cNvSpPr/>
              <p:nvPr/>
            </p:nvSpPr>
            <p:spPr bwMode="auto">
              <a:xfrm rot="18897422" flipH="1">
                <a:off x="6807747" y="3890516"/>
                <a:ext cx="899418" cy="1135998"/>
              </a:xfrm>
              <a:custGeom>
                <a:avLst/>
                <a:gdLst>
                  <a:gd name="connsiteX0" fmla="*/ 0 w 1327757"/>
                  <a:gd name="connsiteY0" fmla="*/ 0 h 1327757"/>
                  <a:gd name="connsiteX1" fmla="*/ 1327757 w 1327757"/>
                  <a:gd name="connsiteY1" fmla="*/ 0 h 1327757"/>
                  <a:gd name="connsiteX2" fmla="*/ 1327757 w 1327757"/>
                  <a:gd name="connsiteY2" fmla="*/ 1327757 h 1327757"/>
                  <a:gd name="connsiteX3" fmla="*/ 0 w 1327757"/>
                  <a:gd name="connsiteY3" fmla="*/ 1327757 h 1327757"/>
                  <a:gd name="connsiteX4" fmla="*/ 0 w 1327757"/>
                  <a:gd name="connsiteY4" fmla="*/ 0 h 1327757"/>
                  <a:gd name="connsiteX0" fmla="*/ 0 w 1327757"/>
                  <a:gd name="connsiteY0" fmla="*/ 0 h 1335517"/>
                  <a:gd name="connsiteX1" fmla="*/ 1327757 w 1327757"/>
                  <a:gd name="connsiteY1" fmla="*/ 0 h 1335517"/>
                  <a:gd name="connsiteX2" fmla="*/ 813942 w 1327757"/>
                  <a:gd name="connsiteY2" fmla="*/ 1335517 h 1335517"/>
                  <a:gd name="connsiteX3" fmla="*/ 0 w 1327757"/>
                  <a:gd name="connsiteY3" fmla="*/ 1327757 h 1335517"/>
                  <a:gd name="connsiteX4" fmla="*/ 0 w 1327757"/>
                  <a:gd name="connsiteY4" fmla="*/ 0 h 1335517"/>
                  <a:gd name="connsiteX0" fmla="*/ 0 w 1031102"/>
                  <a:gd name="connsiteY0" fmla="*/ 0 h 1335517"/>
                  <a:gd name="connsiteX1" fmla="*/ 1031102 w 1031102"/>
                  <a:gd name="connsiteY1" fmla="*/ 1094244 h 1335517"/>
                  <a:gd name="connsiteX2" fmla="*/ 813942 w 1031102"/>
                  <a:gd name="connsiteY2" fmla="*/ 1335517 h 1335517"/>
                  <a:gd name="connsiteX3" fmla="*/ 0 w 1031102"/>
                  <a:gd name="connsiteY3" fmla="*/ 1327757 h 1335517"/>
                  <a:gd name="connsiteX4" fmla="*/ 0 w 1031102"/>
                  <a:gd name="connsiteY4" fmla="*/ 0 h 1335517"/>
                  <a:gd name="connsiteX0" fmla="*/ 0 w 905674"/>
                  <a:gd name="connsiteY0" fmla="*/ 0 h 1335517"/>
                  <a:gd name="connsiteX1" fmla="*/ 905674 w 905674"/>
                  <a:gd name="connsiteY1" fmla="*/ 1032876 h 1335517"/>
                  <a:gd name="connsiteX2" fmla="*/ 813942 w 905674"/>
                  <a:gd name="connsiteY2" fmla="*/ 1335517 h 1335517"/>
                  <a:gd name="connsiteX3" fmla="*/ 0 w 905674"/>
                  <a:gd name="connsiteY3" fmla="*/ 1327757 h 1335517"/>
                  <a:gd name="connsiteX4" fmla="*/ 0 w 905674"/>
                  <a:gd name="connsiteY4" fmla="*/ 0 h 1335517"/>
                  <a:gd name="connsiteX0" fmla="*/ 73954 w 905674"/>
                  <a:gd name="connsiteY0" fmla="*/ 0 h 1070058"/>
                  <a:gd name="connsiteX1" fmla="*/ 905674 w 905674"/>
                  <a:gd name="connsiteY1" fmla="*/ 767417 h 1070058"/>
                  <a:gd name="connsiteX2" fmla="*/ 813942 w 905674"/>
                  <a:gd name="connsiteY2" fmla="*/ 1070058 h 1070058"/>
                  <a:gd name="connsiteX3" fmla="*/ 0 w 905674"/>
                  <a:gd name="connsiteY3" fmla="*/ 1062298 h 1070058"/>
                  <a:gd name="connsiteX4" fmla="*/ 73954 w 905674"/>
                  <a:gd name="connsiteY4" fmla="*/ 0 h 1070058"/>
                  <a:gd name="connsiteX0" fmla="*/ 27208 w 905674"/>
                  <a:gd name="connsiteY0" fmla="*/ 0 h 1116735"/>
                  <a:gd name="connsiteX1" fmla="*/ 905674 w 905674"/>
                  <a:gd name="connsiteY1" fmla="*/ 814094 h 1116735"/>
                  <a:gd name="connsiteX2" fmla="*/ 813942 w 905674"/>
                  <a:gd name="connsiteY2" fmla="*/ 1116735 h 1116735"/>
                  <a:gd name="connsiteX3" fmla="*/ 0 w 905674"/>
                  <a:gd name="connsiteY3" fmla="*/ 1108975 h 1116735"/>
                  <a:gd name="connsiteX4" fmla="*/ 27208 w 905674"/>
                  <a:gd name="connsiteY4" fmla="*/ 0 h 1116735"/>
                  <a:gd name="connsiteX0" fmla="*/ 144 w 878610"/>
                  <a:gd name="connsiteY0" fmla="*/ 0 h 1135998"/>
                  <a:gd name="connsiteX1" fmla="*/ 878610 w 878610"/>
                  <a:gd name="connsiteY1" fmla="*/ 814094 h 1135998"/>
                  <a:gd name="connsiteX2" fmla="*/ 786878 w 878610"/>
                  <a:gd name="connsiteY2" fmla="*/ 1116735 h 1135998"/>
                  <a:gd name="connsiteX3" fmla="*/ 0 w 878610"/>
                  <a:gd name="connsiteY3" fmla="*/ 1135998 h 1135998"/>
                  <a:gd name="connsiteX4" fmla="*/ 144 w 878610"/>
                  <a:gd name="connsiteY4" fmla="*/ 0 h 1135998"/>
                  <a:gd name="connsiteX0" fmla="*/ 144 w 867389"/>
                  <a:gd name="connsiteY0" fmla="*/ 0 h 1135998"/>
                  <a:gd name="connsiteX1" fmla="*/ 867389 w 867389"/>
                  <a:gd name="connsiteY1" fmla="*/ 820838 h 1135998"/>
                  <a:gd name="connsiteX2" fmla="*/ 786878 w 867389"/>
                  <a:gd name="connsiteY2" fmla="*/ 1116735 h 1135998"/>
                  <a:gd name="connsiteX3" fmla="*/ 0 w 867389"/>
                  <a:gd name="connsiteY3" fmla="*/ 1135998 h 1135998"/>
                  <a:gd name="connsiteX4" fmla="*/ 144 w 867389"/>
                  <a:gd name="connsiteY4" fmla="*/ 0 h 1135998"/>
                  <a:gd name="connsiteX0" fmla="*/ 144 w 867389"/>
                  <a:gd name="connsiteY0" fmla="*/ 0 h 1135998"/>
                  <a:gd name="connsiteX1" fmla="*/ 867389 w 867389"/>
                  <a:gd name="connsiteY1" fmla="*/ 820838 h 1135998"/>
                  <a:gd name="connsiteX2" fmla="*/ 830973 w 867389"/>
                  <a:gd name="connsiteY2" fmla="*/ 951151 h 1135998"/>
                  <a:gd name="connsiteX3" fmla="*/ 786878 w 867389"/>
                  <a:gd name="connsiteY3" fmla="*/ 1116735 h 1135998"/>
                  <a:gd name="connsiteX4" fmla="*/ 0 w 867389"/>
                  <a:gd name="connsiteY4" fmla="*/ 1135998 h 1135998"/>
                  <a:gd name="connsiteX5" fmla="*/ 144 w 867389"/>
                  <a:gd name="connsiteY5" fmla="*/ 0 h 1135998"/>
                  <a:gd name="connsiteX0" fmla="*/ 144 w 924137"/>
                  <a:gd name="connsiteY0" fmla="*/ 0 h 1135998"/>
                  <a:gd name="connsiteX1" fmla="*/ 867389 w 924137"/>
                  <a:gd name="connsiteY1" fmla="*/ 820838 h 1135998"/>
                  <a:gd name="connsiteX2" fmla="*/ 924137 w 924137"/>
                  <a:gd name="connsiteY2" fmla="*/ 943223 h 1135998"/>
                  <a:gd name="connsiteX3" fmla="*/ 786878 w 924137"/>
                  <a:gd name="connsiteY3" fmla="*/ 1116735 h 1135998"/>
                  <a:gd name="connsiteX4" fmla="*/ 0 w 924137"/>
                  <a:gd name="connsiteY4" fmla="*/ 1135998 h 1135998"/>
                  <a:gd name="connsiteX5" fmla="*/ 144 w 924137"/>
                  <a:gd name="connsiteY5" fmla="*/ 0 h 1135998"/>
                  <a:gd name="connsiteX0" fmla="*/ 144 w 924137"/>
                  <a:gd name="connsiteY0" fmla="*/ 0 h 1135998"/>
                  <a:gd name="connsiteX1" fmla="*/ 867389 w 924137"/>
                  <a:gd name="connsiteY1" fmla="*/ 820838 h 1135998"/>
                  <a:gd name="connsiteX2" fmla="*/ 924137 w 924137"/>
                  <a:gd name="connsiteY2" fmla="*/ 943223 h 1135998"/>
                  <a:gd name="connsiteX3" fmla="*/ 770008 w 924137"/>
                  <a:gd name="connsiteY3" fmla="*/ 1075214 h 1135998"/>
                  <a:gd name="connsiteX4" fmla="*/ 0 w 924137"/>
                  <a:gd name="connsiteY4" fmla="*/ 1135998 h 1135998"/>
                  <a:gd name="connsiteX5" fmla="*/ 144 w 924137"/>
                  <a:gd name="connsiteY5" fmla="*/ 0 h 1135998"/>
                  <a:gd name="connsiteX0" fmla="*/ 144 w 872472"/>
                  <a:gd name="connsiteY0" fmla="*/ 0 h 1135998"/>
                  <a:gd name="connsiteX1" fmla="*/ 867389 w 872472"/>
                  <a:gd name="connsiteY1" fmla="*/ 820838 h 1135998"/>
                  <a:gd name="connsiteX2" fmla="*/ 872472 w 872472"/>
                  <a:gd name="connsiteY2" fmla="*/ 905095 h 1135998"/>
                  <a:gd name="connsiteX3" fmla="*/ 770008 w 872472"/>
                  <a:gd name="connsiteY3" fmla="*/ 1075214 h 1135998"/>
                  <a:gd name="connsiteX4" fmla="*/ 0 w 872472"/>
                  <a:gd name="connsiteY4" fmla="*/ 1135998 h 1135998"/>
                  <a:gd name="connsiteX5" fmla="*/ 144 w 872472"/>
                  <a:gd name="connsiteY5" fmla="*/ 0 h 1135998"/>
                  <a:gd name="connsiteX0" fmla="*/ 144 w 872472"/>
                  <a:gd name="connsiteY0" fmla="*/ 0 h 1135998"/>
                  <a:gd name="connsiteX1" fmla="*/ 867389 w 872472"/>
                  <a:gd name="connsiteY1" fmla="*/ 820838 h 1135998"/>
                  <a:gd name="connsiteX2" fmla="*/ 872472 w 872472"/>
                  <a:gd name="connsiteY2" fmla="*/ 905095 h 1135998"/>
                  <a:gd name="connsiteX3" fmla="*/ 786875 w 872472"/>
                  <a:gd name="connsiteY3" fmla="*/ 1114489 h 1135998"/>
                  <a:gd name="connsiteX4" fmla="*/ 0 w 872472"/>
                  <a:gd name="connsiteY4" fmla="*/ 1135998 h 1135998"/>
                  <a:gd name="connsiteX5" fmla="*/ 144 w 872472"/>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 name="connsiteX0" fmla="*/ 144 w 899418"/>
                  <a:gd name="connsiteY0" fmla="*/ 0 h 1135998"/>
                  <a:gd name="connsiteX1" fmla="*/ 867389 w 899418"/>
                  <a:gd name="connsiteY1" fmla="*/ 820838 h 1135998"/>
                  <a:gd name="connsiteX2" fmla="*/ 899418 w 899418"/>
                  <a:gd name="connsiteY2" fmla="*/ 911809 h 1135998"/>
                  <a:gd name="connsiteX3" fmla="*/ 786875 w 899418"/>
                  <a:gd name="connsiteY3" fmla="*/ 1114489 h 1135998"/>
                  <a:gd name="connsiteX4" fmla="*/ 0 w 899418"/>
                  <a:gd name="connsiteY4" fmla="*/ 1135998 h 1135998"/>
                  <a:gd name="connsiteX5" fmla="*/ 144 w 899418"/>
                  <a:gd name="connsiteY5" fmla="*/ 0 h 11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418" h="1135998">
                    <a:moveTo>
                      <a:pt x="144" y="0"/>
                    </a:moveTo>
                    <a:lnTo>
                      <a:pt x="867389" y="820838"/>
                    </a:lnTo>
                    <a:lnTo>
                      <a:pt x="899418" y="911809"/>
                    </a:lnTo>
                    <a:cubicBezTo>
                      <a:pt x="858541" y="984985"/>
                      <a:pt x="821018" y="1043563"/>
                      <a:pt x="786875" y="1114489"/>
                    </a:cubicBezTo>
                    <a:lnTo>
                      <a:pt x="0" y="1135998"/>
                    </a:lnTo>
                    <a:lnTo>
                      <a:pt x="144" y="0"/>
                    </a:ln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Shape 328"/>
              <p:cNvSpPr/>
              <p:nvPr/>
            </p:nvSpPr>
            <p:spPr bwMode="auto">
              <a:xfrm>
                <a:off x="5965469" y="2273329"/>
                <a:ext cx="1282045" cy="3345046"/>
              </a:xfrm>
              <a:custGeom>
                <a:avLst/>
                <a:gdLst>
                  <a:gd name="connsiteX0" fmla="*/ 593888 w 1282045"/>
                  <a:gd name="connsiteY0" fmla="*/ 0 h 3327662"/>
                  <a:gd name="connsiteX1" fmla="*/ 0 w 1282045"/>
                  <a:gd name="connsiteY1" fmla="*/ 1216058 h 3327662"/>
                  <a:gd name="connsiteX2" fmla="*/ 0 w 1282045"/>
                  <a:gd name="connsiteY2" fmla="*/ 2771481 h 3327662"/>
                  <a:gd name="connsiteX3" fmla="*/ 263950 w 1282045"/>
                  <a:gd name="connsiteY3" fmla="*/ 3327662 h 3327662"/>
                  <a:gd name="connsiteX4" fmla="*/ 999241 w 1282045"/>
                  <a:gd name="connsiteY4" fmla="*/ 3327662 h 3327662"/>
                  <a:gd name="connsiteX5" fmla="*/ 1282045 w 1282045"/>
                  <a:gd name="connsiteY5" fmla="*/ 2724347 h 3327662"/>
                  <a:gd name="connsiteX6" fmla="*/ 1282045 w 1282045"/>
                  <a:gd name="connsiteY6" fmla="*/ 1225485 h 3327662"/>
                  <a:gd name="connsiteX7" fmla="*/ 593888 w 1282045"/>
                  <a:gd name="connsiteY7" fmla="*/ 0 h 3327662"/>
                  <a:gd name="connsiteX0" fmla="*/ 642564 w 1282045"/>
                  <a:gd name="connsiteY0" fmla="*/ 0 h 3345046"/>
                  <a:gd name="connsiteX1" fmla="*/ 0 w 1282045"/>
                  <a:gd name="connsiteY1" fmla="*/ 1233442 h 3345046"/>
                  <a:gd name="connsiteX2" fmla="*/ 0 w 1282045"/>
                  <a:gd name="connsiteY2" fmla="*/ 2788865 h 3345046"/>
                  <a:gd name="connsiteX3" fmla="*/ 263950 w 1282045"/>
                  <a:gd name="connsiteY3" fmla="*/ 3345046 h 3345046"/>
                  <a:gd name="connsiteX4" fmla="*/ 999241 w 1282045"/>
                  <a:gd name="connsiteY4" fmla="*/ 3345046 h 3345046"/>
                  <a:gd name="connsiteX5" fmla="*/ 1282045 w 1282045"/>
                  <a:gd name="connsiteY5" fmla="*/ 2741731 h 3345046"/>
                  <a:gd name="connsiteX6" fmla="*/ 1282045 w 1282045"/>
                  <a:gd name="connsiteY6" fmla="*/ 1242869 h 3345046"/>
                  <a:gd name="connsiteX7" fmla="*/ 642564 w 1282045"/>
                  <a:gd name="connsiteY7" fmla="*/ 0 h 3345046"/>
                  <a:gd name="connsiteX0" fmla="*/ 642564 w 1282045"/>
                  <a:gd name="connsiteY0" fmla="*/ 0 h 3345046"/>
                  <a:gd name="connsiteX1" fmla="*/ 0 w 1282045"/>
                  <a:gd name="connsiteY1" fmla="*/ 1233442 h 3345046"/>
                  <a:gd name="connsiteX2" fmla="*/ 0 w 1282045"/>
                  <a:gd name="connsiteY2" fmla="*/ 2788865 h 3345046"/>
                  <a:gd name="connsiteX3" fmla="*/ 263950 w 1282045"/>
                  <a:gd name="connsiteY3" fmla="*/ 3345046 h 3345046"/>
                  <a:gd name="connsiteX4" fmla="*/ 999241 w 1282045"/>
                  <a:gd name="connsiteY4" fmla="*/ 3345046 h 3345046"/>
                  <a:gd name="connsiteX5" fmla="*/ 1282045 w 1282045"/>
                  <a:gd name="connsiteY5" fmla="*/ 2741731 h 3345046"/>
                  <a:gd name="connsiteX6" fmla="*/ 1282045 w 1282045"/>
                  <a:gd name="connsiteY6" fmla="*/ 1242869 h 3345046"/>
                  <a:gd name="connsiteX7" fmla="*/ 642564 w 1282045"/>
                  <a:gd name="connsiteY7" fmla="*/ 0 h 3345046"/>
                  <a:gd name="connsiteX0" fmla="*/ 642564 w 1282045"/>
                  <a:gd name="connsiteY0" fmla="*/ 0 h 3345046"/>
                  <a:gd name="connsiteX1" fmla="*/ 0 w 1282045"/>
                  <a:gd name="connsiteY1" fmla="*/ 1233442 h 3345046"/>
                  <a:gd name="connsiteX2" fmla="*/ 0 w 1282045"/>
                  <a:gd name="connsiteY2" fmla="*/ 2788865 h 3345046"/>
                  <a:gd name="connsiteX3" fmla="*/ 263950 w 1282045"/>
                  <a:gd name="connsiteY3" fmla="*/ 3345046 h 3345046"/>
                  <a:gd name="connsiteX4" fmla="*/ 999241 w 1282045"/>
                  <a:gd name="connsiteY4" fmla="*/ 3345046 h 3345046"/>
                  <a:gd name="connsiteX5" fmla="*/ 1282045 w 1282045"/>
                  <a:gd name="connsiteY5" fmla="*/ 2741731 h 3345046"/>
                  <a:gd name="connsiteX6" fmla="*/ 1282045 w 1282045"/>
                  <a:gd name="connsiteY6" fmla="*/ 1242869 h 3345046"/>
                  <a:gd name="connsiteX7" fmla="*/ 642564 w 1282045"/>
                  <a:gd name="connsiteY7" fmla="*/ 0 h 3345046"/>
                  <a:gd name="connsiteX0" fmla="*/ 642564 w 1282045"/>
                  <a:gd name="connsiteY0" fmla="*/ 0 h 3345046"/>
                  <a:gd name="connsiteX1" fmla="*/ 0 w 1282045"/>
                  <a:gd name="connsiteY1" fmla="*/ 1233442 h 3345046"/>
                  <a:gd name="connsiteX2" fmla="*/ 0 w 1282045"/>
                  <a:gd name="connsiteY2" fmla="*/ 2788865 h 3345046"/>
                  <a:gd name="connsiteX3" fmla="*/ 263950 w 1282045"/>
                  <a:gd name="connsiteY3" fmla="*/ 3345046 h 3345046"/>
                  <a:gd name="connsiteX4" fmla="*/ 999241 w 1282045"/>
                  <a:gd name="connsiteY4" fmla="*/ 3345046 h 3345046"/>
                  <a:gd name="connsiteX5" fmla="*/ 1282045 w 1282045"/>
                  <a:gd name="connsiteY5" fmla="*/ 2741731 h 3345046"/>
                  <a:gd name="connsiteX6" fmla="*/ 1282045 w 1282045"/>
                  <a:gd name="connsiteY6" fmla="*/ 1242869 h 3345046"/>
                  <a:gd name="connsiteX7" fmla="*/ 642564 w 1282045"/>
                  <a:gd name="connsiteY7" fmla="*/ 0 h 3345046"/>
                  <a:gd name="connsiteX0" fmla="*/ 642564 w 1282045"/>
                  <a:gd name="connsiteY0" fmla="*/ 0 h 3345046"/>
                  <a:gd name="connsiteX1" fmla="*/ 0 w 1282045"/>
                  <a:gd name="connsiteY1" fmla="*/ 1233442 h 3345046"/>
                  <a:gd name="connsiteX2" fmla="*/ 0 w 1282045"/>
                  <a:gd name="connsiteY2" fmla="*/ 2788865 h 3345046"/>
                  <a:gd name="connsiteX3" fmla="*/ 263950 w 1282045"/>
                  <a:gd name="connsiteY3" fmla="*/ 3345046 h 3345046"/>
                  <a:gd name="connsiteX4" fmla="*/ 999241 w 1282045"/>
                  <a:gd name="connsiteY4" fmla="*/ 3345046 h 3345046"/>
                  <a:gd name="connsiteX5" fmla="*/ 1282045 w 1282045"/>
                  <a:gd name="connsiteY5" fmla="*/ 2741731 h 3345046"/>
                  <a:gd name="connsiteX6" fmla="*/ 1282045 w 1282045"/>
                  <a:gd name="connsiteY6" fmla="*/ 1242869 h 3345046"/>
                  <a:gd name="connsiteX7" fmla="*/ 642564 w 1282045"/>
                  <a:gd name="connsiteY7" fmla="*/ 0 h 334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045" h="3345046">
                    <a:moveTo>
                      <a:pt x="642564" y="0"/>
                    </a:moveTo>
                    <a:cubicBezTo>
                      <a:pt x="157185" y="365949"/>
                      <a:pt x="40347" y="850109"/>
                      <a:pt x="0" y="1233442"/>
                    </a:cubicBezTo>
                    <a:lnTo>
                      <a:pt x="0" y="2788865"/>
                    </a:lnTo>
                    <a:lnTo>
                      <a:pt x="263950" y="3345046"/>
                    </a:lnTo>
                    <a:lnTo>
                      <a:pt x="999241" y="3345046"/>
                    </a:lnTo>
                    <a:lnTo>
                      <a:pt x="1282045" y="2741731"/>
                    </a:lnTo>
                    <a:lnTo>
                      <a:pt x="1282045" y="1242869"/>
                    </a:lnTo>
                    <a:cubicBezTo>
                      <a:pt x="1207957" y="828579"/>
                      <a:pt x="1071286" y="382999"/>
                      <a:pt x="642564" y="0"/>
                    </a:cubicBezTo>
                    <a:close/>
                  </a:path>
                </a:pathLst>
              </a:custGeom>
              <a:solidFill>
                <a:srgbClr val="7E42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Freeform: Shape 329"/>
              <p:cNvSpPr/>
              <p:nvPr/>
            </p:nvSpPr>
            <p:spPr bwMode="auto">
              <a:xfrm>
                <a:off x="6632355" y="2287597"/>
                <a:ext cx="625101" cy="3330778"/>
              </a:xfrm>
              <a:custGeom>
                <a:avLst/>
                <a:gdLst>
                  <a:gd name="connsiteX0" fmla="*/ 0 w 625101"/>
                  <a:gd name="connsiteY0" fmla="*/ 0 h 3330778"/>
                  <a:gd name="connsiteX1" fmla="*/ 133149 w 625101"/>
                  <a:gd name="connsiteY1" fmla="*/ 132107 h 3330778"/>
                  <a:gd name="connsiteX2" fmla="*/ 625101 w 625101"/>
                  <a:gd name="connsiteY2" fmla="*/ 1228601 h 3330778"/>
                  <a:gd name="connsiteX3" fmla="*/ 625101 w 625101"/>
                  <a:gd name="connsiteY3" fmla="*/ 2727463 h 3330778"/>
                  <a:gd name="connsiteX4" fmla="*/ 342297 w 625101"/>
                  <a:gd name="connsiteY4" fmla="*/ 3330778 h 3330778"/>
                  <a:gd name="connsiteX5" fmla="*/ 0 w 625101"/>
                  <a:gd name="connsiteY5" fmla="*/ 3330778 h 333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101" h="3330778">
                    <a:moveTo>
                      <a:pt x="0" y="0"/>
                    </a:moveTo>
                    <a:lnTo>
                      <a:pt x="133149" y="132107"/>
                    </a:lnTo>
                    <a:cubicBezTo>
                      <a:pt x="447532" y="479637"/>
                      <a:pt x="560274" y="866097"/>
                      <a:pt x="625101" y="1228601"/>
                    </a:cubicBezTo>
                    <a:lnTo>
                      <a:pt x="625101" y="2727463"/>
                    </a:lnTo>
                    <a:lnTo>
                      <a:pt x="342297" y="3330778"/>
                    </a:lnTo>
                    <a:lnTo>
                      <a:pt x="0" y="3330778"/>
                    </a:ln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5969173" y="3552967"/>
                <a:ext cx="1288283" cy="1533099"/>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p:cNvSpPr/>
              <p:nvPr/>
            </p:nvSpPr>
            <p:spPr bwMode="auto">
              <a:xfrm>
                <a:off x="6632355" y="3552967"/>
                <a:ext cx="625101" cy="1533099"/>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3" name="Oval 332"/>
              <p:cNvSpPr/>
              <p:nvPr/>
            </p:nvSpPr>
            <p:spPr bwMode="auto">
              <a:xfrm>
                <a:off x="6340359" y="3773606"/>
                <a:ext cx="545910" cy="545910"/>
              </a:xfrm>
              <a:prstGeom prst="ellipse">
                <a:avLst/>
              </a:prstGeom>
              <a:solidFill>
                <a:srgbClr val="2687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Shape 333"/>
              <p:cNvSpPr/>
              <p:nvPr/>
            </p:nvSpPr>
            <p:spPr bwMode="auto">
              <a:xfrm>
                <a:off x="6626282" y="3774412"/>
                <a:ext cx="264958" cy="544298"/>
              </a:xfrm>
              <a:custGeom>
                <a:avLst/>
                <a:gdLst>
                  <a:gd name="connsiteX0" fmla="*/ 0 w 264958"/>
                  <a:gd name="connsiteY0" fmla="*/ 0 h 544298"/>
                  <a:gd name="connsiteX1" fmla="*/ 47013 w 264958"/>
                  <a:gd name="connsiteY1" fmla="*/ 4740 h 544298"/>
                  <a:gd name="connsiteX2" fmla="*/ 264958 w 264958"/>
                  <a:gd name="connsiteY2" fmla="*/ 272149 h 544298"/>
                  <a:gd name="connsiteX3" fmla="*/ 47013 w 264958"/>
                  <a:gd name="connsiteY3" fmla="*/ 539559 h 544298"/>
                  <a:gd name="connsiteX4" fmla="*/ 0 w 264958"/>
                  <a:gd name="connsiteY4" fmla="*/ 544298 h 54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58" h="544298">
                    <a:moveTo>
                      <a:pt x="0" y="0"/>
                    </a:moveTo>
                    <a:lnTo>
                      <a:pt x="47013" y="4740"/>
                    </a:lnTo>
                    <a:cubicBezTo>
                      <a:pt x="171394" y="30192"/>
                      <a:pt x="264958" y="140244"/>
                      <a:pt x="264958" y="272149"/>
                    </a:cubicBezTo>
                    <a:cubicBezTo>
                      <a:pt x="264958" y="404055"/>
                      <a:pt x="171394" y="514107"/>
                      <a:pt x="47013" y="539559"/>
                    </a:cubicBezTo>
                    <a:lnTo>
                      <a:pt x="0" y="54429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92906939"/>
      </p:ext>
    </p:extLst>
  </p:cSld>
  <p:clrMapOvr>
    <a:masterClrMapping/>
  </p:clrMapOvr>
  <p:transition>
    <p:fade/>
  </p:transition>
</p:sld>
</file>

<file path=ppt/theme/theme1.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2.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3908</Words>
  <Application>Microsoft Office PowerPoint</Application>
  <PresentationFormat>Custom</PresentationFormat>
  <Paragraphs>460</Paragraphs>
  <Slides>39</Slides>
  <Notes>39</Notes>
  <HiddenSlides>2</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39</vt:i4>
      </vt:variant>
    </vt:vector>
  </HeadingPairs>
  <TitlesOfParts>
    <vt:vector size="53" baseType="lpstr">
      <vt:lpstr>Arial</vt:lpstr>
      <vt:lpstr>Calibri</vt:lpstr>
      <vt:lpstr>Consolas</vt:lpstr>
      <vt:lpstr>Lucida Console</vt:lpstr>
      <vt:lpstr>Segoe UI</vt:lpstr>
      <vt:lpstr>Segoe UI Light</vt:lpstr>
      <vt:lpstr>Segoe UI Semibold</vt:lpstr>
      <vt:lpstr>Segoe UI Semilight</vt:lpstr>
      <vt:lpstr>segoe-ui_bold</vt:lpstr>
      <vt:lpstr>segoe-ui_semibold</vt:lpstr>
      <vt:lpstr>Wingdings</vt:lpstr>
      <vt:lpstr>1_WHITE TEMPLATE</vt:lpstr>
      <vt:lpstr>2_WHITE TEMPLATE</vt:lpstr>
      <vt:lpstr>5-50109_Microsoft_Light_Template</vt:lpstr>
      <vt:lpstr>Deploying Microsoft Azure Stack Hub</vt:lpstr>
      <vt:lpstr>Agenda</vt:lpstr>
      <vt:lpstr>Azure Stack Hub Development  Kit Overview: Who, what, where, when, and why</vt:lpstr>
      <vt:lpstr>What have we learned from our customers?</vt:lpstr>
      <vt:lpstr>Why should you care?</vt:lpstr>
      <vt:lpstr>Who should be interested?</vt:lpstr>
      <vt:lpstr>What is the development kit?</vt:lpstr>
      <vt:lpstr>Where can Azure Stack Hub Dev Kit be deployed?</vt:lpstr>
      <vt:lpstr>When is the Azure Stack Hub Dev Kit available?</vt:lpstr>
      <vt:lpstr>Why is the Development Kit important?</vt:lpstr>
      <vt:lpstr>Why is the Development Kit important?</vt:lpstr>
      <vt:lpstr>When to use what?</vt:lpstr>
      <vt:lpstr>Azure Stack Development Kit: Architecture overview</vt:lpstr>
      <vt:lpstr>Development Kit hardware requirements </vt:lpstr>
      <vt:lpstr>Development Kit hardware considerations</vt:lpstr>
      <vt:lpstr>Development Kit network considerations</vt:lpstr>
      <vt:lpstr>Development Kit and multi-node differences</vt:lpstr>
      <vt:lpstr>Using Azure Stack Development Kit wisely</vt:lpstr>
      <vt:lpstr>Azure Stack Development Kit Components</vt:lpstr>
      <vt:lpstr>Azure Stack Development Kit:  Deployment tasks</vt:lpstr>
      <vt:lpstr>Azure Stack Hub Dev Kit: Deployment Considerations</vt:lpstr>
      <vt:lpstr>PowerPoint Presentation</vt:lpstr>
      <vt:lpstr>Azure Stack Hub Dev Kit: Deployment tool</vt:lpstr>
      <vt:lpstr>Azure Stack Hub Dev Kit: Deployment tool</vt:lpstr>
      <vt:lpstr>Azure Stack Development Kit  Deployment tasks and tooling </vt:lpstr>
      <vt:lpstr>Azure Stack Hub tools GitHub repo</vt:lpstr>
      <vt:lpstr>Enable your development environment</vt:lpstr>
      <vt:lpstr>Administrative tools</vt:lpstr>
      <vt:lpstr>Connecting to Azure Stack Hub</vt:lpstr>
      <vt:lpstr>Development Kit first scenarios</vt:lpstr>
      <vt:lpstr>Getting started</vt:lpstr>
      <vt:lpstr>Getting started</vt:lpstr>
      <vt:lpstr>Account considerations</vt:lpstr>
      <vt:lpstr>Start planning your workloads now</vt:lpstr>
      <vt:lpstr>Azure Stack Development Kit  Updates and add-ins</vt:lpstr>
      <vt:lpstr>Development Kit lifecycle awareness</vt:lpstr>
      <vt:lpstr>ASDK lifecycle management</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2020-03-05T18:42:16Z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2019-12-20T20:57:22.0996547Z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623bbca3-a1b1-477e-ba13-3315e8e6bd47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